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EF6C-0CC1-E829-80B5-4140B857F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272-03D9-0D6A-44C7-DCEFF3CB1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4813F-C7D7-7387-3C06-B61284B9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3F5E-AFB1-4B0A-A413-FDF4E4176CB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C432-9B2C-BD43-642D-5496C448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F9C18-B424-2D2E-8555-1AA708FA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DEDF-9916-42A2-9497-54998D629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0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1399-5E73-49E0-6E66-80E1B82C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2F035-7EB9-2EA8-AB4F-BF093C3EF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7A6A1-78DD-AB2A-BAB4-C6E28DC6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3F5E-AFB1-4B0A-A413-FDF4E4176CB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DDFB0-400B-4376-6F0F-002EA800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D06FC-53C2-821C-5E82-149B29F4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DEDF-9916-42A2-9497-54998D629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097D7-1295-105B-4EC5-740AA6825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4566E-8D74-3A47-509F-5DCB36F98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10EAA-258E-2B2F-D6A5-A3FB7AEF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3F5E-AFB1-4B0A-A413-FDF4E4176CB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4EE3D-22F1-3566-B1CF-C232DEEE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0794C-505C-2BC8-BDB5-AB1DA7F3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DEDF-9916-42A2-9497-54998D629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303C-7BC9-758C-06A0-2B6E34D0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378E-2D75-6AA2-EBDF-1A2A9C577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2F4CD-8665-882F-A1E9-57302F909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3F5E-AFB1-4B0A-A413-FDF4E4176CB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1C78B-76E4-CF27-D486-073A9A69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2192D-8F6E-52A9-A787-E933F7D1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DEDF-9916-42A2-9497-54998D629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6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3FB4-B824-496B-E1AC-28E2BE23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D378A-2470-9113-7B24-716AC539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2BCBB-9570-8EB1-EE05-C75F38E7A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3F5E-AFB1-4B0A-A413-FDF4E4176CB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BBE7C-51E2-0692-7F36-3D433864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7DE28-B372-A876-27FF-04CEE1B9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DEDF-9916-42A2-9497-54998D629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24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0519-868D-8D81-2141-3B1B0EDE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4CEFF-98BB-2576-B75E-CC5802102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CD006-2B26-4649-BBE4-26F6E0F27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9C09F-C804-5BA3-05E5-333AE5516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3F5E-AFB1-4B0A-A413-FDF4E4176CB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FE312-AE3E-F437-41EC-6EBCB4FC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B0A9B-2908-25CD-EF73-E24D3889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DEDF-9916-42A2-9497-54998D629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6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419F-D1A8-07BD-D7AE-4B635717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361D-CEA3-BCBC-6769-399DCB0C7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A313B-8DA8-E687-3415-7D132B119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B812F-75CA-B33D-BBCC-913D32ED8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28AFE-1157-7C38-9DEE-3B350310C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E44DAE-CE6A-D9B4-9248-5C4C9808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3F5E-AFB1-4B0A-A413-FDF4E4176CB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03BCB6-1555-5C61-213A-1CC6423A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570B0-294F-979F-ADAC-A4C82C1A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DEDF-9916-42A2-9497-54998D629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6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0DC8-8053-D7E2-D6CE-CEFB3FB8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B5947-1889-61E6-7DC1-D8F16D0E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3F5E-AFB1-4B0A-A413-FDF4E4176CB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1A573-1B36-F3F3-C74A-AD9995154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20298-FE42-D2D3-0C50-0CB5B91E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DEDF-9916-42A2-9497-54998D629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5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7520B-0D5F-5FA3-7DA8-5FE0EB9B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3F5E-AFB1-4B0A-A413-FDF4E4176CB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6C28C-CE27-68EE-AEA5-149334D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7FD5D-D822-B74B-41B0-4E172FFA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DEDF-9916-42A2-9497-54998D629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039D-4D56-AD5D-CBD6-0032F3081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1CD53-4FB4-E9DE-6605-7BB65D795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5B6A6-DF6D-EA70-CE4C-054981BEF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9CBB5-19D5-D17B-393C-738CBD00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3F5E-AFB1-4B0A-A413-FDF4E4176CB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52709-BF20-3D14-DEFB-854395CA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FAD91-F9F9-BAAB-E9CE-E1505A56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DEDF-9916-42A2-9497-54998D629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90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1AE1-2C70-1AE6-00FA-83D0494F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1402F-715E-4756-A87B-84872EBDC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8CBA5-1D37-5873-9712-4B8427E77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26A0B-EC92-FE17-3431-9193291DA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3F5E-AFB1-4B0A-A413-FDF4E4176CB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DE7EF-8E22-E908-24B6-81FBC730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7DB89-BD46-C891-3FE3-A42EC938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DEDF-9916-42A2-9497-54998D629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36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22634-FA7B-3321-1C9B-E37EFDC5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096BC-A465-3C5F-0B51-EBFD7715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10AE7-4FA7-BABE-CE1A-0243A8A7A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A23F5E-AFB1-4B0A-A413-FDF4E4176CB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8D777-1503-74DB-0A4E-1BD37CCD3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BABCB-58D5-9EA9-F739-01A4C5488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FDEDF-9916-42A2-9497-54998D629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8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5345"/>
              </p:ext>
            </p:extLst>
          </p:nvPr>
        </p:nvGraphicFramePr>
        <p:xfrm>
          <a:off x="5448033" y="4470007"/>
          <a:ext cx="6458899" cy="2048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7757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SassoonPrimaryInfant" pitchFamily="2" charset="0"/>
                          <a:ea typeface="+mn-ea"/>
                          <a:cs typeface="+mn-cs"/>
                        </a:rPr>
                        <a:t>Prayer is an important part of the Shavuot celebration, especially the Shema. This is found in Deuteronomy 6: 4-9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084">
                <a:tc>
                  <a:txBody>
                    <a:bodyPr/>
                    <a:lstStyle/>
                    <a:p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749021"/>
              </p:ext>
            </p:extLst>
          </p:nvPr>
        </p:nvGraphicFramePr>
        <p:xfrm>
          <a:off x="64686" y="123656"/>
          <a:ext cx="11842246" cy="370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0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SassoonPrimaryInfant" pitchFamily="2" charset="0"/>
                        </a:rPr>
                        <a:t>Year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SassoonPrimaryInfant" pitchFamily="2" charset="0"/>
                        </a:rPr>
                        <a:t>Religious Education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assoonPrimaryInfant" pitchFamily="2" charset="0"/>
                        </a:rPr>
                        <a:t>Does celebrating Shavuot make Jewish children feel closer to God?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37609"/>
              </p:ext>
            </p:extLst>
          </p:nvPr>
        </p:nvGraphicFramePr>
        <p:xfrm>
          <a:off x="5478521" y="494496"/>
          <a:ext cx="6397924" cy="34880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1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612">
                  <a:extLst>
                    <a:ext uri="{9D8B030D-6E8A-4147-A177-3AD203B41FA5}">
                      <a16:colId xmlns:a16="http://schemas.microsoft.com/office/drawing/2014/main" val="1871091933"/>
                    </a:ext>
                  </a:extLst>
                </a:gridCol>
                <a:gridCol w="1248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9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470">
                <a:tc gridSpan="4">
                  <a:txBody>
                    <a:bodyPr/>
                    <a:lstStyle/>
                    <a:p>
                      <a:r>
                        <a:rPr lang="en-GB" sz="1600" dirty="0">
                          <a:latin typeface="SassoonPrimaryInfant" pitchFamily="2" charset="0"/>
                        </a:rPr>
                        <a:t>Vocabulary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58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SassoonPrimaryInfant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Shavuot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Festival marking the giving of the Torah and 10 Commandments to Moses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21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SassoonPrimaryInfant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Bikkurim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Blessing of first wheat and fruits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Mezuzah (on the doorposts of Jewish homes) and the tefillin (boxes worn on the hands and head by some Jews) contain a scroll with Hebrew writing</a:t>
                      </a:r>
                      <a:endParaRPr lang="en-GB" sz="1400" dirty="0">
                        <a:latin typeface="+mn-lt"/>
                      </a:endParaRPr>
                    </a:p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21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SassoonPrimaryInfant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Shema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main Jewish prayer also given to Moses with the Torah : Hear, O Israel, the Lord is our God, the Lord is One</a:t>
                      </a:r>
                    </a:p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611411"/>
                  </a:ext>
                </a:extLst>
              </a:tr>
            </a:tbl>
          </a:graphicData>
        </a:graphic>
      </p:graphicFrame>
      <p:pic>
        <p:nvPicPr>
          <p:cNvPr id="2" name="Picture 1" descr="Acklam Whin Primary School | LEARNING TOGETHER TO ACHIEVE SUCCESS FOR ALL">
            <a:extLst>
              <a:ext uri="{FF2B5EF4-FFF2-40B4-BE49-F238E27FC236}">
                <a16:creationId xmlns:a16="http://schemas.microsoft.com/office/drawing/2014/main" id="{00E1AEB5-7230-EFEE-3533-D150C4877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662" y="106878"/>
            <a:ext cx="689610" cy="6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D966888-BADB-8B90-0130-0F4DEC2BB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806035"/>
              </p:ext>
            </p:extLst>
          </p:nvPr>
        </p:nvGraphicFramePr>
        <p:xfrm>
          <a:off x="76013" y="511276"/>
          <a:ext cx="5246466" cy="19753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46466">
                  <a:extLst>
                    <a:ext uri="{9D8B030D-6E8A-4147-A177-3AD203B41FA5}">
                      <a16:colId xmlns:a16="http://schemas.microsoft.com/office/drawing/2014/main" val="15022895"/>
                    </a:ext>
                  </a:extLst>
                </a:gridCol>
              </a:tblGrid>
              <a:tr h="162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Shavuot means ‘weeks’ and is also known as the Feast of Weeks. Shavuot has no fixed date and is the least celebrated of all Jewish festivals.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6002"/>
                  </a:ext>
                </a:extLst>
              </a:tr>
              <a:tr h="12438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50061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E5B9FAC-2832-9778-B44E-8F3B20AFA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58" y="106876"/>
            <a:ext cx="582320" cy="68961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907A14-BD18-56B0-ED6A-B843947AD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38816"/>
              </p:ext>
            </p:extLst>
          </p:nvPr>
        </p:nvGraphicFramePr>
        <p:xfrm>
          <a:off x="84538" y="2615183"/>
          <a:ext cx="5237941" cy="1960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997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SassoonPrimaryInfant" pitchFamily="2" charset="0"/>
                          <a:ea typeface="+mn-ea"/>
                          <a:cs typeface="+mn-cs"/>
                        </a:rPr>
                        <a:t>Many years ago, Jewish people would harvest their first wheat and fruits. These would be taken to the Temple in a special basket to be blessed. This ritual is called Bikkurim.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637">
                <a:tc>
                  <a:txBody>
                    <a:bodyPr/>
                    <a:lstStyle/>
                    <a:p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0F50E3-A7D0-F8BA-E240-4F633A9A2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12027"/>
              </p:ext>
            </p:extLst>
          </p:nvPr>
        </p:nvGraphicFramePr>
        <p:xfrm>
          <a:off x="76013" y="4756836"/>
          <a:ext cx="5246466" cy="17620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46466">
                  <a:extLst>
                    <a:ext uri="{9D8B030D-6E8A-4147-A177-3AD203B41FA5}">
                      <a16:colId xmlns:a16="http://schemas.microsoft.com/office/drawing/2014/main" val="15022895"/>
                    </a:ext>
                  </a:extLst>
                </a:gridCol>
              </a:tblGrid>
              <a:tr h="162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Shavuot is the only time Jews might desire to study all night. This is known as Tikkun.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6002"/>
                  </a:ext>
                </a:extLst>
              </a:tr>
              <a:tr h="12438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500616"/>
                  </a:ext>
                </a:extLst>
              </a:tr>
            </a:tbl>
          </a:graphicData>
        </a:graphic>
      </p:graphicFrame>
      <p:pic>
        <p:nvPicPr>
          <p:cNvPr id="1026" name="Picture 2" descr="Slide8">
            <a:extLst>
              <a:ext uri="{FF2B5EF4-FFF2-40B4-BE49-F238E27FC236}">
                <a16:creationId xmlns:a16="http://schemas.microsoft.com/office/drawing/2014/main" id="{292B3986-28BC-710A-29F7-772E99EA8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1" t="8933" r="19225" b="13600"/>
          <a:stretch/>
        </p:blipFill>
        <p:spPr bwMode="auto">
          <a:xfrm>
            <a:off x="7285038" y="876098"/>
            <a:ext cx="952471" cy="65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193213-E342-55C6-109D-BCF86AEDBD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75" t="17066" r="49150" b="22933"/>
          <a:stretch/>
        </p:blipFill>
        <p:spPr>
          <a:xfrm>
            <a:off x="7350479" y="1864238"/>
            <a:ext cx="890506" cy="658009"/>
          </a:xfrm>
          <a:prstGeom prst="rect">
            <a:avLst/>
          </a:prstGeom>
        </p:spPr>
      </p:pic>
      <p:pic>
        <p:nvPicPr>
          <p:cNvPr id="1028" name="Picture 4" descr="Slide8">
            <a:extLst>
              <a:ext uri="{FF2B5EF4-FFF2-40B4-BE49-F238E27FC236}">
                <a16:creationId xmlns:a16="http://schemas.microsoft.com/office/drawing/2014/main" id="{E55EF2AE-9C6F-A476-352D-1FD242C5C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50000" r="84175" b="20125"/>
          <a:stretch/>
        </p:blipFill>
        <p:spPr bwMode="auto">
          <a:xfrm>
            <a:off x="2262740" y="5449824"/>
            <a:ext cx="672483" cy="8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de8">
            <a:extLst>
              <a:ext uri="{FF2B5EF4-FFF2-40B4-BE49-F238E27FC236}">
                <a16:creationId xmlns:a16="http://schemas.microsoft.com/office/drawing/2014/main" id="{ABE68263-4331-C289-E73E-5FF55FB69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6" t="20599" r="2854" b="58126"/>
          <a:stretch/>
        </p:blipFill>
        <p:spPr bwMode="auto">
          <a:xfrm>
            <a:off x="7286533" y="3121688"/>
            <a:ext cx="950976" cy="64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lide8">
            <a:extLst>
              <a:ext uri="{FF2B5EF4-FFF2-40B4-BE49-F238E27FC236}">
                <a16:creationId xmlns:a16="http://schemas.microsoft.com/office/drawing/2014/main" id="{21F03281-C86B-1598-224D-3AE6B7914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6" t="20599" r="2854" b="58126"/>
          <a:stretch/>
        </p:blipFill>
        <p:spPr bwMode="auto">
          <a:xfrm>
            <a:off x="7509206" y="5159465"/>
            <a:ext cx="1744522" cy="11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CCF52-674B-28C6-7A89-28BCA4B0C9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75" t="17066" r="49150" b="22933"/>
          <a:stretch/>
        </p:blipFill>
        <p:spPr>
          <a:xfrm>
            <a:off x="1904155" y="3443172"/>
            <a:ext cx="1389651" cy="1026835"/>
          </a:xfrm>
          <a:prstGeom prst="rect">
            <a:avLst/>
          </a:prstGeom>
        </p:spPr>
      </p:pic>
      <p:pic>
        <p:nvPicPr>
          <p:cNvPr id="8" name="Picture 2" descr="Slide8">
            <a:extLst>
              <a:ext uri="{FF2B5EF4-FFF2-40B4-BE49-F238E27FC236}">
                <a16:creationId xmlns:a16="http://schemas.microsoft.com/office/drawing/2014/main" id="{AEE22465-A987-4346-1DD3-20D4E1A2D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1" t="8933" r="19225" b="13600"/>
          <a:stretch/>
        </p:blipFill>
        <p:spPr bwMode="auto">
          <a:xfrm>
            <a:off x="1904155" y="1356474"/>
            <a:ext cx="1469981" cy="101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36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201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SassoonPrimaryInfant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Armstrong</dc:creator>
  <cp:lastModifiedBy>Gillian Wilson</cp:lastModifiedBy>
  <cp:revision>12</cp:revision>
  <dcterms:created xsi:type="dcterms:W3CDTF">2024-06-26T13:13:45Z</dcterms:created>
  <dcterms:modified xsi:type="dcterms:W3CDTF">2024-11-20T17:42:58Z</dcterms:modified>
</cp:coreProperties>
</file>