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9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B7747-0AB0-49E3-B761-80D065BF756C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226D2-0BC5-42EC-B2CA-7B135346F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5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77A15-E667-45D7-93E8-1D39CFD559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09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43D3-8CE8-4728-993C-89E467A40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59EEE-7522-4B91-A914-DEAC4CA96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6C32-2A39-43E1-9190-085E864E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24EA3-9100-4D68-B931-407B2E8F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AFDC4-2CB1-4D7D-B7CD-456929F6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35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8ECF-9942-4CFC-A96C-CD572504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6FAD6-E2B7-4B7E-B995-83A0E91EF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CD481-0E25-4BD0-B036-797A48053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D750E-E218-40C1-B99C-079C70FF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C594E-62EC-497A-8009-E33B30FB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8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4F5C4-9074-49A8-81EC-C74AC3B26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B13E0-AE02-48BC-A2E9-05F93747D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3150F-E412-4D05-A65E-ACBD07DB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A3501-6422-459D-9C07-3DA7C6A8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B7168-9074-4943-B6EB-4CEA5A67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9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1474-9D03-4B72-B1FC-0AC56C28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62962-CC94-40A7-936F-3FDF14150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32D23-D538-4EC7-99A5-704C7242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26A1B-B0B3-45C8-AE54-7058737E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FEE94-7C0B-463B-ADC6-27B00A7C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3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110F9-F557-41BA-B8AB-EA8AC40A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4486C-36A0-468F-ACA5-26F1DEE1B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0049D-72A8-4B17-8BAA-372B417C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B3D86-8CAF-47C9-94CC-7D913F50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0385-ED92-4924-AD97-30E41A36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9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5B78-1918-4916-AA40-69FF7BC6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8F79A-5AB7-4C57-B7C9-8AAEA29E7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F723E-CEFC-498B-86ED-5D278022B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B1A82-4A74-4FAA-BA1A-41430485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CD53B-0F3C-4BB7-ABA8-6BD88D15A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3F96C-E004-4E00-866A-B7D7804A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81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8E0B-8E2E-4FA8-BE7D-90AE307F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636AA-8A57-4B5B-9CA9-D9C60014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02BE6-4074-42B8-8D1E-714ED56AF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59BDA-8877-4EF7-94CC-1B8F670AB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67AF6E-2CB0-41C5-A43A-C4558F54E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D0D3C-0081-43D7-A79C-22192B38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03B69E-CBA8-457F-84C2-4184C3BC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56CCC-6A62-4F73-ACBB-A7860BAF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82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0A23-255A-4563-88BD-DA4C92A4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66B45-89D8-48C0-BA15-9AEF8712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0CA13-D4A4-443E-847D-B1F5F91E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4E69D-6F7F-404F-B904-96B0FC22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09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E0F743-D245-4798-AD89-4D03E5AB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81033-5AAE-41B1-AF58-5B34634D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E7948-A698-4F6C-B3F3-155C3053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12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0A33-12C2-4AC7-8932-F64331C5F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2B9D9-7BF7-41ED-8CCB-2666CBCB9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24286-24C8-4A19-83C5-8F5CFC4F4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8B42C-01CB-49A0-9F55-FA84B77B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459C7-AAF5-4D62-8435-521ECB83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F1D19-B9A5-4DFF-8194-CBF3BCBF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23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A4B9-8C01-47F1-A732-16C711734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657BE-2D70-471E-A73F-B9B07D2A2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5C76A-000E-4854-AB40-10D740E38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28B81-DBF6-46A7-AB87-D77EF35C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D697F-CDDC-4FCD-96CD-697E9641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498DC-0081-4788-94FE-644AE336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75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D617C-1D05-4076-A448-BE76CEC3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75EC5-2035-4769-8AEF-F0C0837DD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C99A8-331E-4584-A588-0958D8FBD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16492-F2F1-4803-B0BD-58A3EB641EC5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5532E-C4C3-4907-A9D1-804C45905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1BFA0-339A-47ED-ACDA-1CF3F4D1F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17921-2809-4496-BFE2-F13845D7D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37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18" Type="http://schemas.microsoft.com/office/2007/relationships/hdphoto" Target="../media/hdphoto4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8.png"/><Relationship Id="rId1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image" Target="../media/image13.jpeg"/><Relationship Id="rId16" Type="http://schemas.openxmlformats.org/officeDocument/2006/relationships/image" Target="../media/image10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microsoft.com/office/2007/relationships/hdphoto" Target="../media/hdphoto2.wdp"/><Relationship Id="rId10" Type="http://schemas.openxmlformats.org/officeDocument/2006/relationships/image" Target="../media/image21.jpeg"/><Relationship Id="rId19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3917" y="241564"/>
          <a:ext cx="117576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6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Year 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Spring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History – Ancient</a:t>
                      </a:r>
                      <a:r>
                        <a:rPr lang="en-GB" sz="1600" baseline="0" dirty="0"/>
                        <a:t> Egypt</a:t>
                      </a:r>
                      <a:endParaRPr lang="en-GB" sz="16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03819" y="2147877"/>
          <a:ext cx="3509996" cy="38151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514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Religion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30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Ancient Egyptians worshipped many gods (polytheistic)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They often had a human body and the head of an animal chosen to represent their powers.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923560"/>
                  </a:ext>
                </a:extLst>
              </a:tr>
              <a:tr h="399170">
                <a:tc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God of…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103">
                <a:tc>
                  <a:txBody>
                    <a:bodyPr/>
                    <a:lstStyle/>
                    <a:p>
                      <a:r>
                        <a:rPr lang="en-GB" sz="1600" b="1" dirty="0"/>
                        <a:t>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Sun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3628652"/>
                  </a:ext>
                </a:extLst>
              </a:tr>
              <a:tr h="518883">
                <a:tc>
                  <a:txBody>
                    <a:bodyPr/>
                    <a:lstStyle/>
                    <a:p>
                      <a:r>
                        <a:rPr lang="en-GB" sz="1600" b="1" dirty="0"/>
                        <a:t>Bastet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Protector of lower Egypt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432">
                <a:tc>
                  <a:txBody>
                    <a:bodyPr/>
                    <a:lstStyle/>
                    <a:p>
                      <a:r>
                        <a:rPr lang="en-GB" sz="1600" b="1" dirty="0"/>
                        <a:t>Sekhmet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Warrior, healing</a:t>
                      </a:r>
                    </a:p>
                    <a:p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4" name="Picture 4" descr="Image result for egyptian go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7" y="5754396"/>
            <a:ext cx="3509995" cy="98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489F8BE8-806F-4140-9192-0E4DD7DF7EA7}"/>
              </a:ext>
            </a:extLst>
          </p:cNvPr>
          <p:cNvGraphicFramePr>
            <a:graphicFrameLocks noGrp="1"/>
          </p:cNvGraphicFramePr>
          <p:nvPr/>
        </p:nvGraphicFramePr>
        <p:xfrm>
          <a:off x="8389109" y="653434"/>
          <a:ext cx="3562481" cy="2543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465">
                  <a:extLst>
                    <a:ext uri="{9D8B030D-6E8A-4147-A177-3AD203B41FA5}">
                      <a16:colId xmlns:a16="http://schemas.microsoft.com/office/drawing/2014/main" val="1515924930"/>
                    </a:ext>
                  </a:extLst>
                </a:gridCol>
                <a:gridCol w="2357016">
                  <a:extLst>
                    <a:ext uri="{9D8B030D-6E8A-4147-A177-3AD203B41FA5}">
                      <a16:colId xmlns:a16="http://schemas.microsoft.com/office/drawing/2014/main" val="924448569"/>
                    </a:ext>
                  </a:extLst>
                </a:gridCol>
              </a:tblGrid>
              <a:tr h="248210">
                <a:tc gridSpan="2">
                  <a:txBody>
                    <a:bodyPr/>
                    <a:lstStyle/>
                    <a:p>
                      <a:r>
                        <a:rPr lang="en-GB" sz="1200" dirty="0"/>
                        <a:t>Vocabulary</a:t>
                      </a:r>
                    </a:p>
                  </a:txBody>
                  <a:tcPr>
                    <a:solidFill>
                      <a:srgbClr val="BF3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7226"/>
                  </a:ext>
                </a:extLst>
              </a:tr>
              <a:tr h="3797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chronology</a:t>
                      </a:r>
                    </a:p>
                  </a:txBody>
                  <a:tcPr anchor="ctr">
                    <a:solidFill>
                      <a:srgbClr val="E3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the order of events in time</a:t>
                      </a:r>
                    </a:p>
                  </a:txBody>
                  <a:tcPr anchor="ctr">
                    <a:solidFill>
                      <a:srgbClr val="E3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241677"/>
                  </a:ext>
                </a:extLst>
              </a:tr>
              <a:tr h="2595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society</a:t>
                      </a:r>
                    </a:p>
                  </a:txBody>
                  <a:tcPr anchor="ctr">
                    <a:solidFill>
                      <a:srgbClr val="EE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Community of people</a:t>
                      </a:r>
                      <a:endParaRPr lang="en-GB" sz="1400" dirty="0">
                        <a:highlight>
                          <a:srgbClr val="FFFF00"/>
                        </a:highlight>
                      </a:endParaRPr>
                    </a:p>
                    <a:p>
                      <a:pPr algn="ctr"/>
                      <a:endParaRPr lang="en-GB" sz="1400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solidFill>
                      <a:srgbClr val="EE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283270"/>
                  </a:ext>
                </a:extLst>
              </a:tr>
              <a:tr h="103665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hierarchy</a:t>
                      </a:r>
                    </a:p>
                  </a:txBody>
                  <a:tcPr anchor="ctr">
                    <a:solidFill>
                      <a:srgbClr val="EE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picture of an object representing a word, syllable, or</a:t>
                      </a:r>
                    </a:p>
                    <a:p>
                      <a:pPr algn="ctr"/>
                      <a:r>
                        <a:rPr lang="en-GB" sz="1400" dirty="0"/>
                        <a:t>sound, as found in ancient Egyptian.</a:t>
                      </a:r>
                      <a:endParaRPr lang="en-GB" sz="14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rgbClr val="EE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7193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DBF565-3357-4F79-A871-98F8F415D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975515"/>
              </p:ext>
            </p:extLst>
          </p:nvPr>
        </p:nvGraphicFramePr>
        <p:xfrm>
          <a:off x="8389109" y="3238258"/>
          <a:ext cx="3608974" cy="35229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832928932"/>
                    </a:ext>
                  </a:extLst>
                </a:gridCol>
                <a:gridCol w="1304945">
                  <a:extLst>
                    <a:ext uri="{9D8B030D-6E8A-4147-A177-3AD203B41FA5}">
                      <a16:colId xmlns:a16="http://schemas.microsoft.com/office/drawing/2014/main" val="680688631"/>
                    </a:ext>
                  </a:extLst>
                </a:gridCol>
                <a:gridCol w="2095749">
                  <a:extLst>
                    <a:ext uri="{9D8B030D-6E8A-4147-A177-3AD203B41FA5}">
                      <a16:colId xmlns:a16="http://schemas.microsoft.com/office/drawing/2014/main" val="3342323930"/>
                    </a:ext>
                  </a:extLst>
                </a:gridCol>
              </a:tblGrid>
              <a:tr h="311280">
                <a:tc gridSpan="3">
                  <a:txBody>
                    <a:bodyPr/>
                    <a:lstStyle/>
                    <a:p>
                      <a:r>
                        <a:rPr lang="en-GB" sz="1600" dirty="0"/>
                        <a:t>Communication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061263"/>
                  </a:ext>
                </a:extLst>
              </a:tr>
              <a:tr h="139891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Rosetta 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helped decode hieroglyphs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3 translations on the stone - Ancient Greek, demotic and hieroglyphics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434885"/>
                  </a:ext>
                </a:extLst>
              </a:tr>
              <a:tr h="99658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Hieroglyphs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formal style of writing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Symbols instead of letters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over 700 different signs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4414033"/>
                  </a:ext>
                </a:extLst>
              </a:tr>
              <a:tr h="79220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Scribes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educated people who could read and write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Kept records of events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3560230"/>
                  </a:ext>
                </a:extLst>
              </a:tr>
            </a:tbl>
          </a:graphicData>
        </a:graphic>
      </p:graphicFrame>
      <p:pic>
        <p:nvPicPr>
          <p:cNvPr id="2050" name="Picture 2" descr="Rosetta Stone (Illustration) - World History Encyclopedia">
            <a:extLst>
              <a:ext uri="{FF2B5EF4-FFF2-40B4-BE49-F238E27FC236}">
                <a16:creationId xmlns:a16="http://schemas.microsoft.com/office/drawing/2014/main" id="{D9DFB008-0163-40BC-A438-627FF0E4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0" y="3613973"/>
            <a:ext cx="806296" cy="114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39399B-8360-4BED-90FE-19DD57141F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0"/>
          <a:stretch/>
        </p:blipFill>
        <p:spPr>
          <a:xfrm>
            <a:off x="8588075" y="4963047"/>
            <a:ext cx="655994" cy="62777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46C27EA-E66D-41BA-AA59-849F3F05D2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5" t="3017" r="59085" b="-3017"/>
          <a:stretch/>
        </p:blipFill>
        <p:spPr>
          <a:xfrm>
            <a:off x="9432655" y="4940963"/>
            <a:ext cx="655994" cy="62777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1D41DF3-B72A-4257-89B7-C51B49817D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5" t="-9279" r="42595" b="9279"/>
          <a:stretch/>
        </p:blipFill>
        <p:spPr>
          <a:xfrm>
            <a:off x="8783978" y="4964326"/>
            <a:ext cx="780859" cy="74727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654258E-687A-41AE-A5A2-ACB7A88304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24276" r="17086" b="-24276"/>
          <a:stretch/>
        </p:blipFill>
        <p:spPr>
          <a:xfrm>
            <a:off x="8635078" y="5422299"/>
            <a:ext cx="655994" cy="62777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4B416D0-1D09-46FB-83B5-1F16EF2FC4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0" t="6945" r="-4670" b="-6945"/>
          <a:stretch/>
        </p:blipFill>
        <p:spPr>
          <a:xfrm>
            <a:off x="9162041" y="5310290"/>
            <a:ext cx="655994" cy="62777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E324646-36CE-4A1D-B9B2-61CE42F0B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148550"/>
              </p:ext>
            </p:extLst>
          </p:nvPr>
        </p:nvGraphicFramePr>
        <p:xfrm>
          <a:off x="3749403" y="2127755"/>
          <a:ext cx="4608986" cy="46334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08986">
                  <a:extLst>
                    <a:ext uri="{9D8B030D-6E8A-4147-A177-3AD203B41FA5}">
                      <a16:colId xmlns:a16="http://schemas.microsoft.com/office/drawing/2014/main" val="2280427866"/>
                    </a:ext>
                  </a:extLst>
                </a:gridCol>
              </a:tblGrid>
              <a:tr h="3967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Structure of society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72380"/>
                  </a:ext>
                </a:extLst>
              </a:tr>
              <a:tr h="423676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001974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2485E9C-68AB-409E-BB75-1F5ECB9FB9FF}"/>
              </a:ext>
            </a:extLst>
          </p:cNvPr>
          <p:cNvSpPr txBox="1"/>
          <p:nvPr/>
        </p:nvSpPr>
        <p:spPr>
          <a:xfrm>
            <a:off x="7162696" y="397429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5167E9-7B9F-4B26-8A71-E3414E619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69" b="98209" l="237" r="94313">
                        <a14:foregroundMark x1="10900" y1="70746" x2="2844" y2="93134"/>
                        <a14:foregroundMark x1="2844" y1="93134" x2="15459" y2="95218"/>
                        <a14:foregroundMark x1="88926" y1="91451" x2="94313" y2="89851"/>
                        <a14:foregroundMark x1="80762" y1="93875" x2="81244" y2="93732"/>
                        <a14:foregroundMark x1="94313" y1="89851" x2="88863" y2="87164"/>
                        <a14:foregroundMark x1="7109" y1="78806" x2="1896" y2="90149"/>
                        <a14:foregroundMark x1="1896" y1="90149" x2="15357" y2="95431"/>
                        <a14:foregroundMark x1="39336" y1="7761" x2="41943" y2="14030"/>
                        <a14:foregroundMark x1="41943" y1="8358" x2="40521" y2="6269"/>
                        <a14:foregroundMark x1="1896" y1="88060" x2="7346" y2="77612"/>
                        <a14:foregroundMark x1="7346" y1="77612" x2="5924" y2="80299"/>
                        <a14:foregroundMark x1="1185" y1="88060" x2="6872" y2="79104"/>
                        <a14:foregroundMark x1="948" y1="90746" x2="4739" y2="83582"/>
                        <a14:foregroundMark x1="948" y1="87761" x2="4265" y2="85075"/>
                        <a14:foregroundMark x1="4265" y1="85075" x2="4265" y2="85075"/>
                        <a14:backgroundMark x1="22512" y1="98507" x2="37915" y2="98209"/>
                        <a14:backgroundMark x1="37915" y1="98209" x2="49289" y2="99701"/>
                        <a14:backgroundMark x1="49289" y1="99701" x2="72038" y2="97910"/>
                        <a14:backgroundMark x1="72038" y1="97910" x2="89336" y2="98507"/>
                        <a14:backgroundMark x1="1185" y1="86567" x2="1729" y2="85653"/>
                        <a14:backgroundMark x1="14455" y1="97313" x2="25355" y2="96119"/>
                        <a14:backgroundMark x1="14929" y1="96119" x2="15877" y2="96716"/>
                        <a14:backgroundMark x1="38152" y1="96119" x2="40995" y2="96119"/>
                        <a14:backgroundMark x1="92417" y1="96418" x2="82464" y2="93134"/>
                        <a14:backgroundMark x1="82464" y1="93134" x2="81280" y2="93134"/>
                        <a14:backgroundMark x1="82701" y1="95224" x2="81043" y2="931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7493" y="2609877"/>
            <a:ext cx="4550331" cy="43064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9AFCCB-B38E-4E4C-B925-38A1A4B1C2D6}"/>
              </a:ext>
            </a:extLst>
          </p:cNvPr>
          <p:cNvSpPr txBox="1"/>
          <p:nvPr/>
        </p:nvSpPr>
        <p:spPr>
          <a:xfrm>
            <a:off x="4053008" y="3405821"/>
            <a:ext cx="118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Hierarchy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5BD1853-3289-4495-AD5A-AF814BB98824}"/>
              </a:ext>
            </a:extLst>
          </p:cNvPr>
          <p:cNvGraphicFramePr>
            <a:graphicFrameLocks noGrp="1"/>
          </p:cNvGraphicFramePr>
          <p:nvPr/>
        </p:nvGraphicFramePr>
        <p:xfrm>
          <a:off x="188031" y="612407"/>
          <a:ext cx="8169056" cy="14867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69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09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/>
                        <a:t>Timeline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414">
                <a:tc>
                  <a:txBody>
                    <a:bodyPr/>
                    <a:lstStyle/>
                    <a:p>
                      <a:pPr algn="l"/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0785402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FAFB9693-2E7B-4846-A0D3-1016363A2F1F}"/>
              </a:ext>
            </a:extLst>
          </p:cNvPr>
          <p:cNvSpPr/>
          <p:nvPr/>
        </p:nvSpPr>
        <p:spPr>
          <a:xfrm>
            <a:off x="815130" y="1103604"/>
            <a:ext cx="865570" cy="51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2000 BCE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EBEA90-275B-49D8-9DEC-0605637FE62E}"/>
              </a:ext>
            </a:extLst>
          </p:cNvPr>
          <p:cNvSpPr/>
          <p:nvPr/>
        </p:nvSpPr>
        <p:spPr>
          <a:xfrm>
            <a:off x="2337859" y="793547"/>
            <a:ext cx="1505370" cy="593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Great Pyramid and Sphinx built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2500BCE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EB6B84-4FC5-4BF9-898D-17B4A565B02B}"/>
              </a:ext>
            </a:extLst>
          </p:cNvPr>
          <p:cNvSpPr/>
          <p:nvPr/>
        </p:nvSpPr>
        <p:spPr>
          <a:xfrm>
            <a:off x="5856088" y="691316"/>
            <a:ext cx="2095953" cy="750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End of Ancient Egypt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 empire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30 BCE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7EA687-E4FB-448D-9E4E-BC4570CD5C0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27" y="1506880"/>
            <a:ext cx="774817" cy="5777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8E21211-3689-4F8D-B86F-BCB31598BBAA}"/>
              </a:ext>
            </a:extLst>
          </p:cNvPr>
          <p:cNvSpPr/>
          <p:nvPr/>
        </p:nvSpPr>
        <p:spPr>
          <a:xfrm>
            <a:off x="5809526" y="1406982"/>
            <a:ext cx="1505370" cy="777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332BCE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Alexander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 the Great invades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325A7AE-78F3-4677-82CA-858AD20E08E6}"/>
              </a:ext>
            </a:extLst>
          </p:cNvPr>
          <p:cNvCxnSpPr>
            <a:cxnSpLocks/>
          </p:cNvCxnSpPr>
          <p:nvPr/>
        </p:nvCxnSpPr>
        <p:spPr>
          <a:xfrm>
            <a:off x="188031" y="1470707"/>
            <a:ext cx="81383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53C721E-D09E-44E5-B39D-4C5E316A4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207676"/>
              </p:ext>
            </p:extLst>
          </p:nvPr>
        </p:nvGraphicFramePr>
        <p:xfrm>
          <a:off x="149036" y="239752"/>
          <a:ext cx="1189392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Year 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Spring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History – Ancient Egypt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" name="Picture 25" descr="A white clock with black numbers&#10;&#10;Description automatically generated">
            <a:extLst>
              <a:ext uri="{FF2B5EF4-FFF2-40B4-BE49-F238E27FC236}">
                <a16:creationId xmlns:a16="http://schemas.microsoft.com/office/drawing/2014/main" id="{B4D7FFC2-1A65-4719-8F0A-3CBDDF116B2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14" y="250270"/>
            <a:ext cx="543356" cy="436880"/>
          </a:xfrm>
          <a:prstGeom prst="rect">
            <a:avLst/>
          </a:prstGeom>
          <a:noFill/>
        </p:spPr>
      </p:pic>
      <p:pic>
        <p:nvPicPr>
          <p:cNvPr id="28" name="Picture 27" descr="A black tree with leaves&#10;&#10;Description automatically generated">
            <a:extLst>
              <a:ext uri="{FF2B5EF4-FFF2-40B4-BE49-F238E27FC236}">
                <a16:creationId xmlns:a16="http://schemas.microsoft.com/office/drawing/2014/main" id="{CD973D33-7F77-411D-8BC7-611857E183F7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98" y="262406"/>
            <a:ext cx="406220" cy="389890"/>
          </a:xfrm>
          <a:prstGeom prst="rect">
            <a:avLst/>
          </a:prstGeom>
          <a:noFill/>
        </p:spPr>
      </p:pic>
      <p:pic>
        <p:nvPicPr>
          <p:cNvPr id="29" name="Picture 28" descr="A group of people in a pyramid&#10;&#10;Description automatically generated">
            <a:extLst>
              <a:ext uri="{FF2B5EF4-FFF2-40B4-BE49-F238E27FC236}">
                <a16:creationId xmlns:a16="http://schemas.microsoft.com/office/drawing/2014/main" id="{64250B44-7841-4D68-89E8-F6EF8C9FC0E6}"/>
              </a:ext>
            </a:extLst>
          </p:cNvPr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000" b="90000" l="19355" r="83871">
                        <a14:foregroundMark x1="33871" y1="78000" x2="33871" y2="66000"/>
                        <a14:foregroundMark x1="33871" y1="76000" x2="53226" y2="46000"/>
                        <a14:foregroundMark x1="53226" y1="46000" x2="54839" y2="16000"/>
                        <a14:foregroundMark x1="59677" y1="78000" x2="75806" y2="64000"/>
                        <a14:foregroundMark x1="19355" y1="88000" x2="19355" y2="76000"/>
                        <a14:foregroundMark x1="83871" y1="88000" x2="82258" y2="74000"/>
                        <a14:foregroundMark x1="19355" y1="88000" x2="19355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5999" r="11291"/>
          <a:stretch/>
        </p:blipFill>
        <p:spPr bwMode="auto">
          <a:xfrm>
            <a:off x="5483332" y="217184"/>
            <a:ext cx="469228" cy="413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A close-up of a hands&#10;&#10;Description automatically generated">
            <a:extLst>
              <a:ext uri="{FF2B5EF4-FFF2-40B4-BE49-F238E27FC236}">
                <a16:creationId xmlns:a16="http://schemas.microsoft.com/office/drawing/2014/main" id="{28C3B684-0EBD-43DC-9D6C-53031961F434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88" y="211110"/>
            <a:ext cx="353695" cy="402590"/>
          </a:xfrm>
          <a:prstGeom prst="rect">
            <a:avLst/>
          </a:prstGeom>
          <a:noFill/>
        </p:spPr>
      </p:pic>
      <p:pic>
        <p:nvPicPr>
          <p:cNvPr id="31" name="Picture 30" descr="A sword and plate with a handle&#10;&#10;Description automatically generated">
            <a:extLst>
              <a:ext uri="{FF2B5EF4-FFF2-40B4-BE49-F238E27FC236}">
                <a16:creationId xmlns:a16="http://schemas.microsoft.com/office/drawing/2014/main" id="{DC23E606-9319-4682-AB6F-C1F735E7724B}"/>
              </a:ext>
            </a:extLst>
          </p:cNvPr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63248" y1="72321" x2="76068" y2="67857"/>
                        <a14:foregroundMark x1="20513" y1="18750" x2="22222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392" y="231155"/>
            <a:ext cx="401955" cy="385445"/>
          </a:xfrm>
          <a:prstGeom prst="rect">
            <a:avLst/>
          </a:prstGeom>
        </p:spPr>
      </p:pic>
      <p:pic>
        <p:nvPicPr>
          <p:cNvPr id="32" name="Picture 31" descr="A black and white crown&#10;&#10;Description automatically generated">
            <a:extLst>
              <a:ext uri="{FF2B5EF4-FFF2-40B4-BE49-F238E27FC236}">
                <a16:creationId xmlns:a16="http://schemas.microsoft.com/office/drawing/2014/main" id="{72768783-C2F9-4606-BF1B-16EB05C59FE0}"/>
              </a:ext>
            </a:extLst>
          </p:cNvPr>
          <p:cNvPicPr/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9870" y1="43711" x2="74627" y2="46789"/>
                        <a14:foregroundMark x1="46269" y1="28440" x2="67561" y2="42217"/>
                        <a14:foregroundMark x1="46269" y1="42202" x2="55970" y2="55046"/>
                        <a14:foregroundMark x1="66765" y1="52505" x2="76866" y2="51376"/>
                        <a14:foregroundMark x1="44030" y1="55046" x2="62032" y2="53034"/>
                        <a14:foregroundMark x1="20896" y1="48624" x2="15672" y2="33028"/>
                        <a14:foregroundMark x1="19403" y1="57798" x2="30597" y2="62385"/>
                        <a14:foregroundMark x1="30597" y1="70642" x2="30597" y2="53211"/>
                        <a14:foregroundMark x1="42537" y1="68807" x2="53731" y2="70642"/>
                        <a14:foregroundMark x1="65672" y1="59633" x2="67164" y2="55046"/>
                        <a14:foregroundMark x1="59701" y1="77982" x2="55970" y2="70642"/>
                        <a14:foregroundMark x1="55970" y1="70642" x2="55970" y2="70642"/>
                        <a14:backgroundMark x1="59701" y1="59633" x2="67164" y2="51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6968"/>
          <a:stretch/>
        </p:blipFill>
        <p:spPr>
          <a:xfrm>
            <a:off x="5952560" y="181855"/>
            <a:ext cx="482600" cy="4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2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766597"/>
              </p:ext>
            </p:extLst>
          </p:nvPr>
        </p:nvGraphicFramePr>
        <p:xfrm>
          <a:off x="188031" y="670496"/>
          <a:ext cx="4871551" cy="22750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71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132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/>
                        <a:t>Invasion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670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/>
                        <a:t> </a:t>
                      </a:r>
                      <a:r>
                        <a:rPr lang="en-GB" sz="1400" b="0" dirty="0"/>
                        <a:t>Egypt was </a:t>
                      </a:r>
                      <a:r>
                        <a:rPr lang="en-GB" sz="1400" b="1" dirty="0"/>
                        <a:t>unified</a:t>
                      </a:r>
                      <a:r>
                        <a:rPr lang="en-GB" sz="1400" b="0" dirty="0"/>
                        <a:t> around 3100BCE and  built an army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0785402"/>
                  </a:ext>
                </a:extLst>
              </a:tr>
              <a:tr h="634687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King Ramses II led the Egyptian army in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400" b="0" dirty="0"/>
                        <a:t>     battle and expanded the empire.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9417061"/>
                  </a:ext>
                </a:extLst>
              </a:tr>
              <a:tr h="61267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dirty="0"/>
                        <a:t>Battle of Kadesh, fought by King Rameses II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0" dirty="0"/>
                        <a:t>     is the oldest recorded battle in history.</a:t>
                      </a:r>
                      <a:endParaRPr lang="en-GB" sz="1400" b="0" dirty="0">
                        <a:highlight>
                          <a:srgbClr val="FFFF00"/>
                        </a:highlight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400" b="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86596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9036" y="239752"/>
          <a:ext cx="1189392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Year 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Spring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History – Ancient Egypt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98674"/>
              </p:ext>
            </p:extLst>
          </p:nvPr>
        </p:nvGraphicFramePr>
        <p:xfrm>
          <a:off x="5059583" y="698896"/>
          <a:ext cx="6983384" cy="21835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9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6025">
                  <a:extLst>
                    <a:ext uri="{9D8B030D-6E8A-4147-A177-3AD203B41FA5}">
                      <a16:colId xmlns:a16="http://schemas.microsoft.com/office/drawing/2014/main" val="1405447860"/>
                    </a:ext>
                  </a:extLst>
                </a:gridCol>
              </a:tblGrid>
              <a:tr h="289095">
                <a:tc gridSpan="3">
                  <a:txBody>
                    <a:bodyPr/>
                    <a:lstStyle/>
                    <a:p>
                      <a:pPr algn="l"/>
                      <a:r>
                        <a:rPr lang="en-GB" sz="1200" b="1" dirty="0"/>
                        <a:t>Pharaohs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491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/>
                        <a:t>King or Queen of Ancient Egypt</a:t>
                      </a:r>
                      <a:endParaRPr lang="en-GB" sz="1400" b="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endParaRPr lang="en-GB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491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Ancient</a:t>
                      </a:r>
                      <a:r>
                        <a:rPr lang="en-GB" sz="1400" b="0" baseline="0" dirty="0"/>
                        <a:t> Egyptians believed the Pharaohs were gods</a:t>
                      </a:r>
                      <a:endParaRPr lang="en-GB" sz="14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GB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9711219"/>
                  </a:ext>
                </a:extLst>
              </a:tr>
              <a:tr h="631491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Pharaohs were mummified</a:t>
                      </a:r>
                      <a:r>
                        <a:rPr lang="en-GB" sz="1400" b="0" baseline="0" dirty="0"/>
                        <a:t> when they died.</a:t>
                      </a:r>
                      <a:endParaRPr lang="en-GB" sz="14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53894"/>
                  </a:ext>
                </a:extLst>
              </a:tr>
            </a:tbl>
          </a:graphicData>
        </a:graphic>
      </p:graphicFrame>
      <p:pic>
        <p:nvPicPr>
          <p:cNvPr id="31" name="Picture 3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217" y="1022916"/>
            <a:ext cx="3067195" cy="1663352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49037" y="2865868"/>
          <a:ext cx="3375054" cy="39060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8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16">
                <a:tc gridSpan="2">
                  <a:txBody>
                    <a:bodyPr/>
                    <a:lstStyle/>
                    <a:p>
                      <a:pPr algn="l"/>
                      <a:r>
                        <a:rPr lang="en-GB" sz="1200" b="1" dirty="0"/>
                        <a:t>Pyramids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6266">
                <a:tc gridSpan="2">
                  <a:txBody>
                    <a:bodyPr/>
                    <a:lstStyle/>
                    <a:p>
                      <a:pPr algn="l"/>
                      <a:endParaRPr lang="en-GB" sz="1100" b="0" dirty="0"/>
                    </a:p>
                    <a:p>
                      <a:pPr algn="l"/>
                      <a:endParaRPr lang="en-GB" sz="1100" b="0" dirty="0"/>
                    </a:p>
                    <a:p>
                      <a:pPr algn="l"/>
                      <a:endParaRPr lang="en-GB" sz="1100" b="0" dirty="0"/>
                    </a:p>
                    <a:p>
                      <a:pPr algn="l"/>
                      <a:endParaRPr lang="en-GB" sz="1100" b="0" dirty="0"/>
                    </a:p>
                    <a:p>
                      <a:pPr algn="l"/>
                      <a:endParaRPr lang="en-GB" sz="1100" b="0" dirty="0"/>
                    </a:p>
                    <a:p>
                      <a:pPr algn="l"/>
                      <a:endParaRPr lang="en-GB" sz="1100" b="0" dirty="0"/>
                    </a:p>
                    <a:p>
                      <a:pPr algn="l"/>
                      <a:endParaRPr lang="en-GB" sz="1100" b="0" dirty="0"/>
                    </a:p>
                    <a:p>
                      <a:pPr algn="l"/>
                      <a:endParaRPr lang="en-GB" sz="1100" b="0" dirty="0"/>
                    </a:p>
                    <a:p>
                      <a:pPr algn="l"/>
                      <a:endParaRPr lang="en-GB" sz="11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GB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0002853"/>
                  </a:ext>
                </a:extLst>
              </a:tr>
              <a:tr h="72232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/>
                        <a:t>They were built to protect the Pharaoh’s body and belongings for the afterlife.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12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/>
                        <a:t>Nobody</a:t>
                      </a:r>
                      <a:r>
                        <a:rPr lang="en-GB" sz="1400" b="0" baseline="0" dirty="0"/>
                        <a:t> knows how they were built.</a:t>
                      </a:r>
                      <a:endParaRPr lang="en-GB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9711219"/>
                  </a:ext>
                </a:extLst>
              </a:tr>
              <a:tr h="51164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0" dirty="0"/>
                        <a:t>Pharaoh Khufu built</a:t>
                      </a:r>
                      <a:r>
                        <a:rPr lang="en-GB" sz="1400" b="0" baseline="0" dirty="0"/>
                        <a:t> the Great Pyramid at Giza.</a:t>
                      </a:r>
                      <a:endParaRPr lang="en-GB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956811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3568506" y="4278770"/>
          <a:ext cx="8474456" cy="248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884">
                  <a:extLst>
                    <a:ext uri="{9D8B030D-6E8A-4147-A177-3AD203B41FA5}">
                      <a16:colId xmlns:a16="http://schemas.microsoft.com/office/drawing/2014/main" val="3575386958"/>
                    </a:ext>
                  </a:extLst>
                </a:gridCol>
                <a:gridCol w="1913326">
                  <a:extLst>
                    <a:ext uri="{9D8B030D-6E8A-4147-A177-3AD203B41FA5}">
                      <a16:colId xmlns:a16="http://schemas.microsoft.com/office/drawing/2014/main" val="3344239036"/>
                    </a:ext>
                  </a:extLst>
                </a:gridCol>
                <a:gridCol w="212018">
                  <a:extLst>
                    <a:ext uri="{9D8B030D-6E8A-4147-A177-3AD203B41FA5}">
                      <a16:colId xmlns:a16="http://schemas.microsoft.com/office/drawing/2014/main" val="916112298"/>
                    </a:ext>
                  </a:extLst>
                </a:gridCol>
                <a:gridCol w="2612800">
                  <a:extLst>
                    <a:ext uri="{9D8B030D-6E8A-4147-A177-3AD203B41FA5}">
                      <a16:colId xmlns:a16="http://schemas.microsoft.com/office/drawing/2014/main" val="2075991285"/>
                    </a:ext>
                  </a:extLst>
                </a:gridCol>
                <a:gridCol w="1412410">
                  <a:extLst>
                    <a:ext uri="{9D8B030D-6E8A-4147-A177-3AD203B41FA5}">
                      <a16:colId xmlns:a16="http://schemas.microsoft.com/office/drawing/2014/main" val="1738408781"/>
                    </a:ext>
                  </a:extLst>
                </a:gridCol>
              </a:tblGrid>
              <a:tr h="323206">
                <a:tc gridSpan="6">
                  <a:txBody>
                    <a:bodyPr/>
                    <a:lstStyle/>
                    <a:p>
                      <a:r>
                        <a:rPr lang="en-GB" sz="1200" dirty="0"/>
                        <a:t>Mummification Process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18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body is washed</a:t>
                      </a:r>
                      <a:r>
                        <a:rPr lang="en-GB" sz="1200" baseline="0" dirty="0"/>
                        <a:t> and purified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/>
                        <a:t>body</a:t>
                      </a:r>
                      <a:r>
                        <a:rPr lang="en-GB" sz="1200" baseline="0"/>
                        <a:t> is s</a:t>
                      </a:r>
                      <a:r>
                        <a:rPr lang="en-GB" sz="1200"/>
                        <a:t>tuffed with sawdust and linen soaked in oils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2387204"/>
                  </a:ext>
                </a:extLst>
              </a:tr>
              <a:tr h="75414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all organs (except heart) removed.</a:t>
                      </a:r>
                    </a:p>
                    <a:p>
                      <a:pPr marL="177800" indent="-17780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placed in canopic jars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/>
                        <a:t>body wrapped in linen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/>
                        <a:t>jewels and amulets included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3587794"/>
                  </a:ext>
                </a:extLst>
              </a:tr>
              <a:tr h="75414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dirty="0"/>
                        <a:t>body</a:t>
                      </a:r>
                      <a:r>
                        <a:rPr lang="en-GB" sz="1200" baseline="0" dirty="0"/>
                        <a:t> p</a:t>
                      </a:r>
                      <a:r>
                        <a:rPr lang="en-GB" sz="1200" dirty="0"/>
                        <a:t>laced in bath of natron (salt)</a:t>
                      </a:r>
                      <a:r>
                        <a:rPr lang="en-GB" sz="1200" baseline="0" dirty="0"/>
                        <a:t> and l</a:t>
                      </a:r>
                      <a:r>
                        <a:rPr lang="en-GB" sz="1200" dirty="0"/>
                        <a:t>eft for 40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death mask placed over face or portrait painted on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body put in a sarcophagus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6462930"/>
                  </a:ext>
                </a:extLst>
              </a:tr>
            </a:tbl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4015" y="4628096"/>
            <a:ext cx="723656" cy="6436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3768" y="5289524"/>
            <a:ext cx="820691" cy="5797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6271" y="5260864"/>
            <a:ext cx="1208605" cy="7204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591726">
            <a:off x="6272286" y="5897187"/>
            <a:ext cx="1188858" cy="98784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88612" y="4564452"/>
            <a:ext cx="1280800" cy="72104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67708">
            <a:off x="10605476" y="5322697"/>
            <a:ext cx="1447073" cy="59032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62179">
            <a:off x="10613290" y="6070825"/>
            <a:ext cx="1427043" cy="626256"/>
          </a:xfrm>
          <a:prstGeom prst="rect">
            <a:avLst/>
          </a:prstGeom>
        </p:spPr>
      </p:pic>
      <p:pic>
        <p:nvPicPr>
          <p:cNvPr id="46" name="Picture 2" descr="The Great Pyramid in Egypt Was Once White, Not Golden Yellow">
            <a:extLst>
              <a:ext uri="{FF2B5EF4-FFF2-40B4-BE49-F238E27FC236}">
                <a16:creationId xmlns:a16="http://schemas.microsoft.com/office/drawing/2014/main" id="{53643DFB-54DD-4981-8063-C582E0D22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25458" r="7544" b="13910"/>
          <a:stretch/>
        </p:blipFill>
        <p:spPr bwMode="auto">
          <a:xfrm>
            <a:off x="255966" y="3219380"/>
            <a:ext cx="3174450" cy="195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986B1BF-56D0-4B27-AD45-C37139261EB1}"/>
              </a:ext>
            </a:extLst>
          </p:cNvPr>
          <p:cNvGraphicFramePr>
            <a:graphicFrameLocks noGrp="1"/>
          </p:cNvGraphicFramePr>
          <p:nvPr/>
        </p:nvGraphicFramePr>
        <p:xfrm>
          <a:off x="3568506" y="2844424"/>
          <a:ext cx="8478827" cy="1219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515924930"/>
                    </a:ext>
                  </a:extLst>
                </a:gridCol>
                <a:gridCol w="1273031">
                  <a:extLst>
                    <a:ext uri="{9D8B030D-6E8A-4147-A177-3AD203B41FA5}">
                      <a16:colId xmlns:a16="http://schemas.microsoft.com/office/drawing/2014/main" val="3365368852"/>
                    </a:ext>
                  </a:extLst>
                </a:gridCol>
                <a:gridCol w="3021487">
                  <a:extLst>
                    <a:ext uri="{9D8B030D-6E8A-4147-A177-3AD203B41FA5}">
                      <a16:colId xmlns:a16="http://schemas.microsoft.com/office/drawing/2014/main" val="9244485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46175964"/>
                    </a:ext>
                  </a:extLst>
                </a:gridCol>
                <a:gridCol w="1769093">
                  <a:extLst>
                    <a:ext uri="{9D8B030D-6E8A-4147-A177-3AD203B41FA5}">
                      <a16:colId xmlns:a16="http://schemas.microsoft.com/office/drawing/2014/main" val="3817123173"/>
                    </a:ext>
                  </a:extLst>
                </a:gridCol>
                <a:gridCol w="1998656">
                  <a:extLst>
                    <a:ext uri="{9D8B030D-6E8A-4147-A177-3AD203B41FA5}">
                      <a16:colId xmlns:a16="http://schemas.microsoft.com/office/drawing/2014/main" val="2937390194"/>
                    </a:ext>
                  </a:extLst>
                </a:gridCol>
              </a:tblGrid>
              <a:tr h="268144">
                <a:tc gridSpan="6">
                  <a:txBody>
                    <a:bodyPr/>
                    <a:lstStyle/>
                    <a:p>
                      <a:r>
                        <a:rPr lang="en-GB" sz="1200" dirty="0"/>
                        <a:t>Vocabulary</a:t>
                      </a:r>
                    </a:p>
                  </a:txBody>
                  <a:tcPr>
                    <a:solidFill>
                      <a:srgbClr val="BF3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7226"/>
                  </a:ext>
                </a:extLst>
              </a:tr>
              <a:tr h="4999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</a:t>
                      </a:r>
                    </a:p>
                  </a:txBody>
                  <a:tcPr anchor="ctr">
                    <a:solidFill>
                      <a:srgbClr val="E3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Afterlife</a:t>
                      </a:r>
                    </a:p>
                  </a:txBody>
                  <a:tcPr anchor="ctr">
                    <a:solidFill>
                      <a:srgbClr val="E3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Life after death</a:t>
                      </a:r>
                    </a:p>
                  </a:txBody>
                  <a:tcPr anchor="ctr">
                    <a:solidFill>
                      <a:srgbClr val="E3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 anchor="ctr">
                    <a:solidFill>
                      <a:srgbClr val="E3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mummification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/>
                    </a:p>
                  </a:txBody>
                  <a:tcPr anchor="ctr">
                    <a:solidFill>
                      <a:srgbClr val="E3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the process of preparing the body for the afterlife</a:t>
                      </a:r>
                    </a:p>
                  </a:txBody>
                  <a:tcPr anchor="ctr">
                    <a:solidFill>
                      <a:srgbClr val="E3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241677"/>
                  </a:ext>
                </a:extLst>
              </a:tr>
              <a:tr h="42704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</a:t>
                      </a:r>
                    </a:p>
                  </a:txBody>
                  <a:tcPr anchor="ctr">
                    <a:solidFill>
                      <a:srgbClr val="EE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Amulet</a:t>
                      </a:r>
                    </a:p>
                  </a:txBody>
                  <a:tcPr anchor="ctr">
                    <a:solidFill>
                      <a:srgbClr val="EE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 protective charm</a:t>
                      </a:r>
                    </a:p>
                  </a:txBody>
                  <a:tcPr anchor="ctr">
                    <a:solidFill>
                      <a:srgbClr val="EEC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4</a:t>
                      </a:r>
                    </a:p>
                  </a:txBody>
                  <a:tcPr anchor="ctr">
                    <a:solidFill>
                      <a:srgbClr val="EE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sarcophagus</a:t>
                      </a:r>
                    </a:p>
                  </a:txBody>
                  <a:tcPr anchor="ctr">
                    <a:solidFill>
                      <a:srgbClr val="EE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 coffin</a:t>
                      </a:r>
                    </a:p>
                  </a:txBody>
                  <a:tcPr anchor="ctr">
                    <a:solidFill>
                      <a:srgbClr val="EE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283270"/>
                  </a:ext>
                </a:extLst>
              </a:tr>
            </a:tbl>
          </a:graphicData>
        </a:graphic>
      </p:graphicFrame>
      <p:pic>
        <p:nvPicPr>
          <p:cNvPr id="3" name="Picture 2" descr="A statue of a pharaoh&#10;&#10;Description automatically generated">
            <a:extLst>
              <a:ext uri="{FF2B5EF4-FFF2-40B4-BE49-F238E27FC236}">
                <a16:creationId xmlns:a16="http://schemas.microsoft.com/office/drawing/2014/main" id="{5EB50928-077B-6B13-B820-FE4FC478BE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3396" y="1725981"/>
            <a:ext cx="1440986" cy="110664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1406EAB-E967-4F12-B7C8-AF25E0132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207676"/>
              </p:ext>
            </p:extLst>
          </p:nvPr>
        </p:nvGraphicFramePr>
        <p:xfrm>
          <a:off x="149036" y="239752"/>
          <a:ext cx="1189392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Year 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Spring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History – Ancient Egypt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" name="Picture 18" descr="A white clock with black numbers&#10;&#10;Description automatically generated">
            <a:extLst>
              <a:ext uri="{FF2B5EF4-FFF2-40B4-BE49-F238E27FC236}">
                <a16:creationId xmlns:a16="http://schemas.microsoft.com/office/drawing/2014/main" id="{033082AE-3701-4AD1-8A78-A9D2B2F29A38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14" y="250270"/>
            <a:ext cx="543356" cy="436880"/>
          </a:xfrm>
          <a:prstGeom prst="rect">
            <a:avLst/>
          </a:prstGeom>
          <a:noFill/>
        </p:spPr>
      </p:pic>
      <p:pic>
        <p:nvPicPr>
          <p:cNvPr id="20" name="Picture 19" descr="A black tree with leaves&#10;&#10;Description automatically generated">
            <a:extLst>
              <a:ext uri="{FF2B5EF4-FFF2-40B4-BE49-F238E27FC236}">
                <a16:creationId xmlns:a16="http://schemas.microsoft.com/office/drawing/2014/main" id="{B1E8F66A-7A4F-417F-990A-32C3109BB4AF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98" y="262406"/>
            <a:ext cx="406220" cy="389890"/>
          </a:xfrm>
          <a:prstGeom prst="rect">
            <a:avLst/>
          </a:prstGeom>
          <a:noFill/>
        </p:spPr>
      </p:pic>
      <p:pic>
        <p:nvPicPr>
          <p:cNvPr id="21" name="Picture 20" descr="A group of people in a pyramid&#10;&#10;Description automatically generated">
            <a:extLst>
              <a:ext uri="{FF2B5EF4-FFF2-40B4-BE49-F238E27FC236}">
                <a16:creationId xmlns:a16="http://schemas.microsoft.com/office/drawing/2014/main" id="{259BFE39-1B13-4E68-B22C-3854453A2FBA}"/>
              </a:ext>
            </a:extLst>
          </p:cNvPr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000" b="90000" l="19355" r="83871">
                        <a14:foregroundMark x1="33871" y1="78000" x2="33871" y2="66000"/>
                        <a14:foregroundMark x1="33871" y1="76000" x2="53226" y2="46000"/>
                        <a14:foregroundMark x1="53226" y1="46000" x2="54839" y2="16000"/>
                        <a14:foregroundMark x1="59677" y1="78000" x2="75806" y2="64000"/>
                        <a14:foregroundMark x1="19355" y1="88000" x2="19355" y2="76000"/>
                        <a14:foregroundMark x1="83871" y1="88000" x2="82258" y2="74000"/>
                        <a14:foregroundMark x1="19355" y1="88000" x2="19355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5999" r="11291"/>
          <a:stretch/>
        </p:blipFill>
        <p:spPr bwMode="auto">
          <a:xfrm>
            <a:off x="5483332" y="217184"/>
            <a:ext cx="469228" cy="413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A close-up of a hands&#10;&#10;Description automatically generated">
            <a:extLst>
              <a:ext uri="{FF2B5EF4-FFF2-40B4-BE49-F238E27FC236}">
                <a16:creationId xmlns:a16="http://schemas.microsoft.com/office/drawing/2014/main" id="{D2FA3881-3DA6-4B28-BBA8-D91717B95C9F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88" y="211110"/>
            <a:ext cx="353695" cy="402590"/>
          </a:xfrm>
          <a:prstGeom prst="rect">
            <a:avLst/>
          </a:prstGeom>
          <a:noFill/>
        </p:spPr>
      </p:pic>
      <p:pic>
        <p:nvPicPr>
          <p:cNvPr id="23" name="Picture 22" descr="A sword and plate with a handle&#10;&#10;Description automatically generated">
            <a:extLst>
              <a:ext uri="{FF2B5EF4-FFF2-40B4-BE49-F238E27FC236}">
                <a16:creationId xmlns:a16="http://schemas.microsoft.com/office/drawing/2014/main" id="{9EDFD02E-6801-4807-ABE5-FE4133D42436}"/>
              </a:ext>
            </a:extLst>
          </p:cNvPr>
          <p:cNvPicPr/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3248" y1="72321" x2="76068" y2="67857"/>
                        <a14:foregroundMark x1="20513" y1="18750" x2="22222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392" y="231155"/>
            <a:ext cx="401955" cy="385445"/>
          </a:xfrm>
          <a:prstGeom prst="rect">
            <a:avLst/>
          </a:prstGeom>
        </p:spPr>
      </p:pic>
      <p:pic>
        <p:nvPicPr>
          <p:cNvPr id="24" name="Picture 23" descr="A black and white crown&#10;&#10;Description automatically generated">
            <a:extLst>
              <a:ext uri="{FF2B5EF4-FFF2-40B4-BE49-F238E27FC236}">
                <a16:creationId xmlns:a16="http://schemas.microsoft.com/office/drawing/2014/main" id="{47155C41-ECAE-4C08-B2DD-FCA30ADB006F}"/>
              </a:ext>
            </a:extLst>
          </p:cNvPr>
          <p:cNvPicPr/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69870" y1="43711" x2="74627" y2="46789"/>
                        <a14:foregroundMark x1="46269" y1="28440" x2="67561" y2="42217"/>
                        <a14:foregroundMark x1="46269" y1="42202" x2="55970" y2="55046"/>
                        <a14:foregroundMark x1="66765" y1="52505" x2="76866" y2="51376"/>
                        <a14:foregroundMark x1="44030" y1="55046" x2="62032" y2="53034"/>
                        <a14:foregroundMark x1="20896" y1="48624" x2="15672" y2="33028"/>
                        <a14:foregroundMark x1="19403" y1="57798" x2="30597" y2="62385"/>
                        <a14:foregroundMark x1="30597" y1="70642" x2="30597" y2="53211"/>
                        <a14:foregroundMark x1="42537" y1="68807" x2="53731" y2="70642"/>
                        <a14:foregroundMark x1="65672" y1="59633" x2="67164" y2="55046"/>
                        <a14:foregroundMark x1="59701" y1="77982" x2="55970" y2="70642"/>
                        <a14:foregroundMark x1="55970" y1="70642" x2="55970" y2="70642"/>
                        <a14:backgroundMark x1="59701" y1="59633" x2="67164" y2="51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6968"/>
          <a:stretch/>
        </p:blipFill>
        <p:spPr>
          <a:xfrm>
            <a:off x="5952560" y="181855"/>
            <a:ext cx="482600" cy="4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02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376</Words>
  <Application>Microsoft Office PowerPoint</Application>
  <PresentationFormat>Widescreen</PresentationFormat>
  <Paragraphs>119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Wiedman, Angela</dc:creator>
  <cp:lastModifiedBy>Wiedman, Angela</cp:lastModifiedBy>
  <cp:revision>3</cp:revision>
  <dcterms:created xsi:type="dcterms:W3CDTF">2024-11-21T20:07:34Z</dcterms:created>
  <dcterms:modified xsi:type="dcterms:W3CDTF">2024-11-21T20:24:21Z</dcterms:modified>
</cp:coreProperties>
</file>