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5" r:id="rId2"/>
    <p:sldId id="281" r:id="rId3"/>
    <p:sldId id="30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4853-88C1-4705-85B9-D52006C9E6E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CC86-4CE9-4AF6-A827-06053DAB9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4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418DA-DCA5-4EB4-86A0-96F64A4531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4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418DA-DCA5-4EB4-86A0-96F64A4531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80B7-4B41-4CBC-790D-838062270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0A16-9A1C-D5ED-31CA-7BEC7436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326-F1AD-E2DC-63F0-0133B101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45551-48A6-2773-A0CF-E93BE409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B2F6-1F9E-0755-5502-B6AE0E38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4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CAFC-98FE-8137-44AA-FD2B8FC6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9107-2458-FB1E-7798-CFF0F35D9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1880-43E6-30D5-22F7-407CC948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92AAA-4E29-DFFA-461E-4D578709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252A-3200-B514-B4C1-71AF10D8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571C6-4CB3-6D71-24D4-F72EE0659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6B53D-CCE3-8016-4619-221F5D17E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14C3-4B93-F7BE-9869-4384842D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D7A9-ECD5-7323-3C84-E212168B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AAF3-D5AB-FFA4-246A-05278F1C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0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C25F-8C6C-57F0-C719-F7A65F32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A440-B712-0437-184E-7ACAEBC6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8CC9F-5A54-7E3C-375C-CB145C41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5F93-FA39-3956-F9A4-93382F3B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C6D79-B81C-99C3-DC6E-37FB46DB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4588-04BE-35C0-74F0-B10ABA2A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2BB5-169B-61C7-69BB-19FDAD0FD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B7E1-739D-0D06-36C3-0144A293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0736-0AA2-69E4-5EC9-64B45916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EF26-8B5A-94B7-A5AF-22E29C75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7C93-DB9D-35F9-2BA9-06A92AC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28CD-2C8A-C138-04DB-A3374226E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8D1F-DBB6-1BB3-8525-4C1AD4B5C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8A068-FC62-A59E-4BC8-B3832B28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3279A-F2EB-E550-E5B4-982F17FB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AAC87-AFBC-E5CE-559A-3CE3C6ED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3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03CA-41D9-80CD-DEF6-AB2D205D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D0A3D-0CE4-9FF4-3301-5A14FB94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A4F37-BC05-C53E-89B0-6D84E848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FC6A-6DB3-9D3F-8217-4CB01313D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D3D0A-6E1B-DBC9-8AFE-BA411134B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CDAF4-327F-2D8F-5849-E656B8D2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DA87B-8073-2213-721A-CC4C6DEF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49015-A562-2248-DD20-341C1FC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E13E-0B2D-2E88-E278-C493386C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1FBA5-1E4D-EFD4-B070-8005F3A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44FAA-87B6-0D4F-1308-A4CCEF73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52814-2E99-44B3-BB4B-EFE269B0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6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0BDAE-1A2C-1BAF-8F32-0110099C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09D80-D948-8194-9333-BF8509F8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F7078-E2C3-6576-0F6D-588C893F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6FAC-6738-2DDC-53D1-A9C67545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847B-9EDB-3CE4-3161-DBD44D9F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AAA58-562A-B9A6-5C8D-23D0BC1E9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267C-DCA3-EED1-B291-ABA19E3F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0F9F9-D1C6-08F0-2293-62BB53E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1A42D-1B51-501A-681F-7760F949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4498-2D33-7C1C-F317-6F6043FB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E3A0E-6387-D2FD-2DFE-1E4ED25E9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98C9A-9372-4A82-C38A-89496B978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8D2C8-F5BC-6452-F05A-E6208A3F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5DBCE-5671-9AF2-9B0F-1165A6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C5693-B8C7-0A76-DACA-E16EB50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6AC5C-2FEA-FAF5-E7CD-7AEA7E3C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8ED12-A193-A1A4-39F8-1EB19D5B6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284B-3D41-FB61-527C-438D6E877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AD95E-9994-48F3-A1A5-1E7F5530F47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57F7-CA19-84BD-0100-F1616C113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F32B-5D99-B037-32B4-37C5290C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9CA19-3B7B-4F83-B970-70F479068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5735" y="241564"/>
          <a:ext cx="11715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Year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Autumn 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/>
                        <a:t>Geography – What is it like here?</a:t>
                      </a:r>
                      <a:endParaRPr lang="en-GB" sz="160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5735" y="686971"/>
          <a:ext cx="4110483" cy="4106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42">
                  <a:extLst>
                    <a:ext uri="{9D8B030D-6E8A-4147-A177-3AD203B41FA5}">
                      <a16:colId xmlns:a16="http://schemas.microsoft.com/office/drawing/2014/main" val="151653644"/>
                    </a:ext>
                  </a:extLst>
                </a:gridCol>
                <a:gridCol w="1370161">
                  <a:extLst>
                    <a:ext uri="{9D8B030D-6E8A-4147-A177-3AD203B41FA5}">
                      <a16:colId xmlns:a16="http://schemas.microsoft.com/office/drawing/2014/main" val="145132051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/>
                        <a:t>The United Kingdom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142">
                <a:tc gridSpan="3">
                  <a:txBody>
                    <a:bodyPr/>
                    <a:lstStyle/>
                    <a:p>
                      <a:endParaRPr lang="en-GB" sz="14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Which country do we live in?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3640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32F55AC-B246-4DCE-94B0-661064B7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/>
          <a:stretch/>
        </p:blipFill>
        <p:spPr>
          <a:xfrm>
            <a:off x="264566" y="1094509"/>
            <a:ext cx="4091585" cy="330134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EE9605-CFCB-4EB7-9B1C-32FF3500122B}"/>
              </a:ext>
            </a:extLst>
          </p:cNvPr>
          <p:cNvGraphicFramePr>
            <a:graphicFrameLocks noGrp="1"/>
          </p:cNvGraphicFramePr>
          <p:nvPr/>
        </p:nvGraphicFramePr>
        <p:xfrm>
          <a:off x="4496871" y="686971"/>
          <a:ext cx="4110483" cy="41067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491">
                  <a:extLst>
                    <a:ext uri="{9D8B030D-6E8A-4147-A177-3AD203B41FA5}">
                      <a16:colId xmlns:a16="http://schemas.microsoft.com/office/drawing/2014/main" val="151653644"/>
                    </a:ext>
                  </a:extLst>
                </a:gridCol>
                <a:gridCol w="2266712">
                  <a:extLst>
                    <a:ext uri="{9D8B030D-6E8A-4147-A177-3AD203B41FA5}">
                      <a16:colId xmlns:a16="http://schemas.microsoft.com/office/drawing/2014/main" val="145132051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/>
                        <a:t>Aerial View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142">
                <a:tc gridSpan="3">
                  <a:txBody>
                    <a:bodyPr/>
                    <a:lstStyle/>
                    <a:p>
                      <a:endParaRPr lang="en-GB" sz="14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</a:t>
                      </a:r>
                      <a:endParaRPr lang="en-GB" sz="1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Aerial View</a:t>
                      </a:r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view from the air</a:t>
                      </a:r>
                      <a:endParaRPr lang="en-GB" sz="14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364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7C9877-D99E-4817-B349-218642F06B9A}"/>
              </a:ext>
            </a:extLst>
          </p:cNvPr>
          <p:cNvGraphicFramePr>
            <a:graphicFrameLocks noGrp="1"/>
          </p:cNvGraphicFramePr>
          <p:nvPr/>
        </p:nvGraphicFramePr>
        <p:xfrm>
          <a:off x="8625370" y="698402"/>
          <a:ext cx="3420004" cy="59180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44384353"/>
                    </a:ext>
                  </a:extLst>
                </a:gridCol>
                <a:gridCol w="933202">
                  <a:extLst>
                    <a:ext uri="{9D8B030D-6E8A-4147-A177-3AD203B41FA5}">
                      <a16:colId xmlns:a16="http://schemas.microsoft.com/office/drawing/2014/main" val="2688448865"/>
                    </a:ext>
                  </a:extLst>
                </a:gridCol>
                <a:gridCol w="2278522">
                  <a:extLst>
                    <a:ext uri="{9D8B030D-6E8A-4147-A177-3AD203B41FA5}">
                      <a16:colId xmlns:a16="http://schemas.microsoft.com/office/drawing/2014/main" val="298747923"/>
                    </a:ext>
                  </a:extLst>
                </a:gridCol>
              </a:tblGrid>
              <a:tr h="37500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Vocabulary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91809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lo</a:t>
                      </a:r>
                      <a:r>
                        <a:rPr lang="en-GB" sz="1400" b="1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en-GB" sz="1400" b="1"/>
                        <a:t>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where something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725201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coun</a:t>
                      </a:r>
                      <a:r>
                        <a:rPr lang="en-GB" sz="1400" b="1">
                          <a:solidFill>
                            <a:srgbClr val="FF0000"/>
                          </a:solidFill>
                        </a:rPr>
                        <a:t>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land with its own government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008561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town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Middlesbrough is a town.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003368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building to live in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01151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picture of a place, drawn from above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115067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globe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round map of Earth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651007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fea</a:t>
                      </a:r>
                      <a:r>
                        <a:rPr lang="en-GB" sz="1400" b="1">
                          <a:solidFill>
                            <a:srgbClr val="FF0000"/>
                          </a:solidFill>
                        </a:rPr>
                        <a:t>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important objects on a 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396364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/>
                        <a:t>sym</a:t>
                      </a:r>
                      <a:r>
                        <a:rPr lang="en-GB" sz="1400" b="1">
                          <a:solidFill>
                            <a:srgbClr val="FF0000"/>
                          </a:solidFill>
                        </a:rPr>
                        <a:t>bols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mark that shows a feature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606638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list that explains the symbols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87427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5B455D6-3F98-4C5A-A083-9DC606930F78}"/>
              </a:ext>
            </a:extLst>
          </p:cNvPr>
          <p:cNvGraphicFramePr>
            <a:graphicFrameLocks noGrp="1"/>
          </p:cNvGraphicFramePr>
          <p:nvPr/>
        </p:nvGraphicFramePr>
        <p:xfrm>
          <a:off x="235735" y="4809487"/>
          <a:ext cx="8344705" cy="184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677">
                  <a:extLst>
                    <a:ext uri="{9D8B030D-6E8A-4147-A177-3AD203B41FA5}">
                      <a16:colId xmlns:a16="http://schemas.microsoft.com/office/drawing/2014/main" val="3519055176"/>
                    </a:ext>
                  </a:extLst>
                </a:gridCol>
                <a:gridCol w="1408677">
                  <a:extLst>
                    <a:ext uri="{9D8B030D-6E8A-4147-A177-3AD203B41FA5}">
                      <a16:colId xmlns:a16="http://schemas.microsoft.com/office/drawing/2014/main" val="3694237496"/>
                    </a:ext>
                  </a:extLst>
                </a:gridCol>
                <a:gridCol w="1842450">
                  <a:extLst>
                    <a:ext uri="{9D8B030D-6E8A-4147-A177-3AD203B41FA5}">
                      <a16:colId xmlns:a16="http://schemas.microsoft.com/office/drawing/2014/main" val="1965645830"/>
                    </a:ext>
                  </a:extLst>
                </a:gridCol>
                <a:gridCol w="1842451">
                  <a:extLst>
                    <a:ext uri="{9D8B030D-6E8A-4147-A177-3AD203B41FA5}">
                      <a16:colId xmlns:a16="http://schemas.microsoft.com/office/drawing/2014/main" val="57940286"/>
                    </a:ext>
                  </a:extLst>
                </a:gridCol>
                <a:gridCol w="1842450">
                  <a:extLst>
                    <a:ext uri="{9D8B030D-6E8A-4147-A177-3AD203B41FA5}">
                      <a16:colId xmlns:a16="http://schemas.microsoft.com/office/drawing/2014/main" val="2833918976"/>
                    </a:ext>
                  </a:extLst>
                </a:gridCol>
              </a:tblGrid>
              <a:tr h="40760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Directions</a:t>
                      </a:r>
                      <a:endParaRPr lang="en-GB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64939"/>
                  </a:ext>
                </a:extLst>
              </a:tr>
              <a:tr h="339671"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0327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Next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Far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Near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827205"/>
                  </a:ext>
                </a:extLst>
              </a:tr>
              <a:tr h="792053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734868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9C0E2D-C409-4FF7-B898-853FD345E62F}"/>
              </a:ext>
            </a:extLst>
          </p:cNvPr>
          <p:cNvCxnSpPr>
            <a:cxnSpLocks/>
          </p:cNvCxnSpPr>
          <p:nvPr/>
        </p:nvCxnSpPr>
        <p:spPr>
          <a:xfrm flipH="1">
            <a:off x="348789" y="6256829"/>
            <a:ext cx="1046876" cy="0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CC3D9C-C198-42B9-9DE0-6724B272E6B0}"/>
              </a:ext>
            </a:extLst>
          </p:cNvPr>
          <p:cNvGrpSpPr/>
          <p:nvPr/>
        </p:nvGrpSpPr>
        <p:grpSpPr>
          <a:xfrm>
            <a:off x="3394327" y="5851578"/>
            <a:ext cx="1078480" cy="836962"/>
            <a:chOff x="10279159" y="3276950"/>
            <a:chExt cx="1318901" cy="10738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6109D9-1ED0-4494-9D2B-160FE042B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</a:blip>
            <a:srcRect l="71994" t="61702" r="17708" b="5019"/>
            <a:stretch/>
          </p:blipFill>
          <p:spPr>
            <a:xfrm>
              <a:off x="10279159" y="3392021"/>
              <a:ext cx="622853" cy="9409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2A1E4-010D-4580-9B9D-22F7F24B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0673" y="3276950"/>
              <a:ext cx="937387" cy="107381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5F53B8-3B10-48B5-A152-DD49A905A8A7}"/>
              </a:ext>
            </a:extLst>
          </p:cNvPr>
          <p:cNvGrpSpPr/>
          <p:nvPr/>
        </p:nvGrpSpPr>
        <p:grpSpPr>
          <a:xfrm>
            <a:off x="4943897" y="5842288"/>
            <a:ext cx="1802294" cy="855541"/>
            <a:chOff x="9798712" y="4474440"/>
            <a:chExt cx="2246928" cy="10738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C19965-0118-4EC0-9CBA-C4F448A58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</a:blip>
            <a:srcRect l="71994" t="61702" r="17708" b="5019"/>
            <a:stretch/>
          </p:blipFill>
          <p:spPr>
            <a:xfrm>
              <a:off x="9798712" y="4578091"/>
              <a:ext cx="622853" cy="9409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8E918D-67D6-426F-9467-C60774813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53" y="4474440"/>
              <a:ext cx="937387" cy="1073814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D8AB31-AAE6-4D85-B91F-2AE4F516ABB8}"/>
                </a:ext>
              </a:extLst>
            </p:cNvPr>
            <p:cNvCxnSpPr/>
            <p:nvPr/>
          </p:nvCxnSpPr>
          <p:spPr>
            <a:xfrm>
              <a:off x="10488680" y="5412658"/>
              <a:ext cx="7127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EF256349-6352-42D0-98D7-0BC611558E2E}"/>
              </a:ext>
            </a:extLst>
          </p:cNvPr>
          <p:cNvGrpSpPr/>
          <p:nvPr/>
        </p:nvGrpSpPr>
        <p:grpSpPr>
          <a:xfrm>
            <a:off x="7062233" y="5869180"/>
            <a:ext cx="1321105" cy="814992"/>
            <a:chOff x="10177254" y="5585794"/>
            <a:chExt cx="1652409" cy="10738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4C2B17-C5FD-4F6E-970A-0697C50B3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</a:blip>
            <a:srcRect l="71994" t="61702" r="17708" b="5019"/>
            <a:stretch/>
          </p:blipFill>
          <p:spPr>
            <a:xfrm>
              <a:off x="10177254" y="5671930"/>
              <a:ext cx="622853" cy="9409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076B79-9D62-4014-995B-D0018E20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96D2DB"/>
                </a:clrFrom>
                <a:clrTo>
                  <a:srgbClr val="96D2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276" y="5585794"/>
              <a:ext cx="937387" cy="1073814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852FC0-DE27-45E6-A037-340700DA1641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040" y="6508955"/>
              <a:ext cx="26321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6254A8-6D72-40BB-A408-AE93AEBBCEC5}"/>
              </a:ext>
            </a:extLst>
          </p:cNvPr>
          <p:cNvCxnSpPr>
            <a:cxnSpLocks/>
          </p:cNvCxnSpPr>
          <p:nvPr/>
        </p:nvCxnSpPr>
        <p:spPr>
          <a:xfrm>
            <a:off x="1896853" y="6251917"/>
            <a:ext cx="1046876" cy="0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50A61F8-B8FB-43EA-9E17-D39BC18FAA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82" y="232947"/>
            <a:ext cx="279819" cy="3708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 descr="Abstract Vector Landscape Nature Or Outdoor Mountain View Silhouette Stock  Illustration - Download Image Now - iStock">
            <a:extLst>
              <a:ext uri="{FF2B5EF4-FFF2-40B4-BE49-F238E27FC236}">
                <a16:creationId xmlns:a16="http://schemas.microsoft.com/office/drawing/2014/main" id="{437DB66E-8692-412F-9210-1A08FA3523B0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/>
          <a:stretch>
            <a:fillRect/>
          </a:stretch>
        </p:blipFill>
        <p:spPr bwMode="auto">
          <a:xfrm>
            <a:off x="5393885" y="217122"/>
            <a:ext cx="658495" cy="3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nd use Icon - Free PNG &amp; SVG 2885149 - Noun Project">
            <a:extLst>
              <a:ext uri="{FF2B5EF4-FFF2-40B4-BE49-F238E27FC236}">
                <a16:creationId xmlns:a16="http://schemas.microsoft.com/office/drawing/2014/main" id="{662FF8CC-3DAA-483E-9676-53929B5F29A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4" y="232947"/>
            <a:ext cx="361187" cy="3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St Margaret's Lee CE Primary School - Geography">
            <a:extLst>
              <a:ext uri="{FF2B5EF4-FFF2-40B4-BE49-F238E27FC236}">
                <a16:creationId xmlns:a16="http://schemas.microsoft.com/office/drawing/2014/main" id="{7350B219-3982-401D-AE0C-86EAFB7EF4A4}"/>
              </a:ext>
            </a:extLst>
          </p:cNvPr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9" t="47927" r="1424" b="26896"/>
          <a:stretch/>
        </p:blipFill>
        <p:spPr bwMode="auto">
          <a:xfrm>
            <a:off x="6415121" y="241562"/>
            <a:ext cx="361187" cy="370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FA4B9092-F30B-421E-A52A-47FC66F10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68" y="1094509"/>
            <a:ext cx="4039287" cy="33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5735" y="241564"/>
          <a:ext cx="11715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Year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Spring 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/>
                        <a:t>Geography – What is the weather like in the UK?</a:t>
                      </a:r>
                      <a:endParaRPr lang="en-GB" sz="160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5735" y="686971"/>
          <a:ext cx="4110483" cy="59666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42">
                  <a:extLst>
                    <a:ext uri="{9D8B030D-6E8A-4147-A177-3AD203B41FA5}">
                      <a16:colId xmlns:a16="http://schemas.microsoft.com/office/drawing/2014/main" val="151653644"/>
                    </a:ext>
                  </a:extLst>
                </a:gridCol>
                <a:gridCol w="1370161">
                  <a:extLst>
                    <a:ext uri="{9D8B030D-6E8A-4147-A177-3AD203B41FA5}">
                      <a16:colId xmlns:a16="http://schemas.microsoft.com/office/drawing/2014/main" val="1451320519"/>
                    </a:ext>
                  </a:extLst>
                </a:gridCol>
              </a:tblGrid>
              <a:tr h="37620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/>
                        <a:t>The United Kingdom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950">
                <a:tc gridSpan="3">
                  <a:txBody>
                    <a:bodyPr/>
                    <a:lstStyle/>
                    <a:p>
                      <a:endParaRPr lang="en-GB" sz="14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Which country do we live in?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364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EE9605-CFCB-4EB7-9B1C-32FF3500122B}"/>
              </a:ext>
            </a:extLst>
          </p:cNvPr>
          <p:cNvGraphicFramePr>
            <a:graphicFrameLocks noGrp="1"/>
          </p:cNvGraphicFramePr>
          <p:nvPr/>
        </p:nvGraphicFramePr>
        <p:xfrm>
          <a:off x="4394377" y="686971"/>
          <a:ext cx="4214329" cy="42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802">
                  <a:extLst>
                    <a:ext uri="{9D8B030D-6E8A-4147-A177-3AD203B41FA5}">
                      <a16:colId xmlns:a16="http://schemas.microsoft.com/office/drawing/2014/main" val="1296263922"/>
                    </a:ext>
                  </a:extLst>
                </a:gridCol>
                <a:gridCol w="913425">
                  <a:extLst>
                    <a:ext uri="{9D8B030D-6E8A-4147-A177-3AD203B41FA5}">
                      <a16:colId xmlns:a16="http://schemas.microsoft.com/office/drawing/2014/main" val="2265275241"/>
                    </a:ext>
                  </a:extLst>
                </a:gridCol>
                <a:gridCol w="253788">
                  <a:extLst>
                    <a:ext uri="{9D8B030D-6E8A-4147-A177-3AD203B41FA5}">
                      <a16:colId xmlns:a16="http://schemas.microsoft.com/office/drawing/2014/main" val="438717949"/>
                    </a:ext>
                  </a:extLst>
                </a:gridCol>
                <a:gridCol w="1834227">
                  <a:extLst>
                    <a:ext uri="{9D8B030D-6E8A-4147-A177-3AD203B41FA5}">
                      <a16:colId xmlns:a16="http://schemas.microsoft.com/office/drawing/2014/main" val="251032874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/>
                        <a:t>Seasons in the UK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seasons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GB" sz="1200" b="0">
                          <a:latin typeface="+mn-lt"/>
                        </a:rPr>
                        <a:t>a part of the year when the weather changes</a:t>
                      </a:r>
                      <a:endParaRPr lang="en-GB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36404"/>
                  </a:ext>
                </a:extLst>
              </a:tr>
              <a:tr h="1404000">
                <a:tc gridSpan="3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188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Spring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Summer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697650"/>
                  </a:ext>
                </a:extLst>
              </a:tr>
              <a:tr h="1404000">
                <a:tc gridSpan="3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895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Autumn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Winter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02155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7C9877-D99E-4817-B349-218642F06B9A}"/>
              </a:ext>
            </a:extLst>
          </p:cNvPr>
          <p:cNvGraphicFramePr>
            <a:graphicFrameLocks noGrp="1"/>
          </p:cNvGraphicFramePr>
          <p:nvPr/>
        </p:nvGraphicFramePr>
        <p:xfrm>
          <a:off x="8625370" y="698402"/>
          <a:ext cx="3420004" cy="4067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44384353"/>
                    </a:ext>
                  </a:extLst>
                </a:gridCol>
                <a:gridCol w="1183807">
                  <a:extLst>
                    <a:ext uri="{9D8B030D-6E8A-4147-A177-3AD203B41FA5}">
                      <a16:colId xmlns:a16="http://schemas.microsoft.com/office/drawing/2014/main" val="2688448865"/>
                    </a:ext>
                  </a:extLst>
                </a:gridCol>
                <a:gridCol w="2027917">
                  <a:extLst>
                    <a:ext uri="{9D8B030D-6E8A-4147-A177-3AD203B41FA5}">
                      <a16:colId xmlns:a16="http://schemas.microsoft.com/office/drawing/2014/main" val="298747923"/>
                    </a:ext>
                  </a:extLst>
                </a:gridCol>
              </a:tblGrid>
              <a:tr h="32300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Vocabulary</a:t>
                      </a:r>
                      <a:endParaRPr lang="en-GB" sz="18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91809"/>
                  </a:ext>
                </a:extLst>
              </a:tr>
              <a:tr h="31807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atlas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book of maps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725201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land with its own government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008561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capital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where the country’s government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003368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how hot or cold something or somewhere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01151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climate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long-term weather in one 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115067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compass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tool to find direction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651007"/>
                  </a:ext>
                </a:extLst>
              </a:tr>
              <a:tr h="53050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short-term conditions in one 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13598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5B455D6-3F98-4C5A-A083-9DC606930F78}"/>
              </a:ext>
            </a:extLst>
          </p:cNvPr>
          <p:cNvGraphicFramePr>
            <a:graphicFrameLocks noGrp="1"/>
          </p:cNvGraphicFramePr>
          <p:nvPr/>
        </p:nvGraphicFramePr>
        <p:xfrm>
          <a:off x="4421672" y="4809488"/>
          <a:ext cx="7623700" cy="183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00">
                  <a:extLst>
                    <a:ext uri="{9D8B030D-6E8A-4147-A177-3AD203B41FA5}">
                      <a16:colId xmlns:a16="http://schemas.microsoft.com/office/drawing/2014/main" val="3519055176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3694237496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1965645830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57940286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2833918976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4259882922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1524223117"/>
                    </a:ext>
                  </a:extLst>
                </a:gridCol>
              </a:tblGrid>
              <a:tr h="390627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Weather</a:t>
                      </a:r>
                      <a:endParaRPr lang="en-GB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64939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032783"/>
                  </a:ext>
                </a:extLst>
              </a:tr>
              <a:tr h="488283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sunny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sunny and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snow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thunder and lightning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windy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827205"/>
                  </a:ext>
                </a:extLst>
              </a:tr>
              <a:tr h="635419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73486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750A61F8-B8FB-43EA-9E17-D39BC18FAA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69" y="232947"/>
            <a:ext cx="279819" cy="3708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 descr="Abstract Vector Landscape Nature Or Outdoor Mountain View Silhouette Stock  Illustration - Download Image Now - iStock">
            <a:extLst>
              <a:ext uri="{FF2B5EF4-FFF2-40B4-BE49-F238E27FC236}">
                <a16:creationId xmlns:a16="http://schemas.microsoft.com/office/drawing/2014/main" id="{437DB66E-8692-412F-9210-1A08FA3523B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/>
          <a:stretch>
            <a:fillRect/>
          </a:stretch>
        </p:blipFill>
        <p:spPr bwMode="auto">
          <a:xfrm>
            <a:off x="6617772" y="217122"/>
            <a:ext cx="658495" cy="3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08AED-DEAD-4436-A21A-0B6F34B38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9" y="1106541"/>
            <a:ext cx="3918314" cy="5064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86D28-723D-437C-8065-07E5A1148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1004" r="1318"/>
          <a:stretch/>
        </p:blipFill>
        <p:spPr>
          <a:xfrm>
            <a:off x="4553150" y="1381826"/>
            <a:ext cx="1769035" cy="1355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6A67DD-FC81-46CA-850D-FC15C34DAE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/>
        </p:blipFill>
        <p:spPr>
          <a:xfrm>
            <a:off x="6717452" y="1375851"/>
            <a:ext cx="1661065" cy="13552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FAA992-66B8-4AC4-8DCB-C09CF9CDC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9" y="3089991"/>
            <a:ext cx="1769035" cy="13798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87C428-E1D5-4B25-B861-40198F54D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00" y="3089991"/>
            <a:ext cx="1692549" cy="13552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582D2A-EC50-4C50-BB22-9220079FE63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3" y="5969336"/>
            <a:ext cx="820496" cy="697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B1253F-55D1-49D0-ACB4-9A8CF70EA8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90" y="6019502"/>
            <a:ext cx="1025424" cy="640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BBA4910-7A9E-4942-A5BC-C8016D6CF1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78" y="6010895"/>
            <a:ext cx="820496" cy="670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A0BBED-2F9A-4C5E-ABB3-9BE00A115C2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63" y="6019502"/>
            <a:ext cx="576076" cy="6341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D66DB3-454F-4843-9BE4-4ECE2B45B2E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9" y="5978045"/>
            <a:ext cx="701722" cy="6868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34CE3B-44CE-4022-9B2A-86CF9CD48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56" y="5996494"/>
            <a:ext cx="842617" cy="6702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B9E2C4-1C3D-4306-8163-12E6B6C6A62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31" y="6071756"/>
            <a:ext cx="916524" cy="6014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048E15D-5A97-4D86-9005-ECC1BC3450C2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33" y="215147"/>
            <a:ext cx="463371" cy="39725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0701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BE0DE2D-8099-086F-66D8-C2FB5B115B58}"/>
              </a:ext>
            </a:extLst>
          </p:cNvPr>
          <p:cNvGraphicFramePr>
            <a:graphicFrameLocks noGrp="1"/>
          </p:cNvGraphicFramePr>
          <p:nvPr/>
        </p:nvGraphicFramePr>
        <p:xfrm>
          <a:off x="6399887" y="716196"/>
          <a:ext cx="5551706" cy="34978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51706">
                  <a:extLst>
                    <a:ext uri="{9D8B030D-6E8A-4147-A177-3AD203B41FA5}">
                      <a16:colId xmlns:a16="http://schemas.microsoft.com/office/drawing/2014/main" val="150646723"/>
                    </a:ext>
                  </a:extLst>
                </a:gridCol>
              </a:tblGrid>
              <a:tr h="378145">
                <a:tc>
                  <a:txBody>
                    <a:bodyPr/>
                    <a:lstStyle/>
                    <a:p>
                      <a:r>
                        <a:rPr lang="en-GB"/>
                        <a:t>Islamabad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078028"/>
                  </a:ext>
                </a:extLst>
              </a:tr>
              <a:tr h="3119700"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2344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5735" y="241564"/>
          <a:ext cx="11715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Year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Summer 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/>
                        <a:t>Geography – What is it like to live in Islamabad, Pakistan?</a:t>
                      </a:r>
                      <a:endParaRPr lang="en-GB" sz="160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9388" y="716196"/>
          <a:ext cx="6189363" cy="34978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333">
                  <a:extLst>
                    <a:ext uri="{9D8B030D-6E8A-4147-A177-3AD203B41FA5}">
                      <a16:colId xmlns:a16="http://schemas.microsoft.com/office/drawing/2014/main" val="1451320519"/>
                    </a:ext>
                  </a:extLst>
                </a:gridCol>
              </a:tblGrid>
              <a:tr h="262543">
                <a:tc gridSpan="2">
                  <a:txBody>
                    <a:bodyPr/>
                    <a:lstStyle/>
                    <a:p>
                      <a:pPr algn="l"/>
                      <a:r>
                        <a:rPr lang="en-GB" sz="1800">
                          <a:latin typeface="+mn-lt"/>
                        </a:rPr>
                        <a:t>World Map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335">
                <a:tc gridSpan="2">
                  <a:txBody>
                    <a:bodyPr/>
                    <a:lstStyle/>
                    <a:p>
                      <a:endParaRPr lang="en-GB" sz="140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875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Which country is Islamabad in?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+mn-lt"/>
                        </a:rPr>
                        <a:t>P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+mn-lt"/>
                        </a:rPr>
                        <a:t>akist</a:t>
                      </a:r>
                      <a:r>
                        <a:rPr lang="en-GB" sz="1400">
                          <a:latin typeface="+mn-lt"/>
                        </a:rPr>
                        <a:t>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136404"/>
                  </a:ext>
                </a:extLst>
              </a:tr>
              <a:tr h="317875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n-lt"/>
                        </a:rPr>
                        <a:t>Which continent is Pakistan in?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  <a:latin typeface="+mn-lt"/>
                        </a:rPr>
                        <a:t>Asia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367734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750A61F8-B8FB-43EA-9E17-D39BC18FAA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28" y="232947"/>
            <a:ext cx="279819" cy="3708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 descr="Abstract Vector Landscape Nature Or Outdoor Mountain View Silhouette Stock  Illustration - Download Image Now - iStock">
            <a:extLst>
              <a:ext uri="{FF2B5EF4-FFF2-40B4-BE49-F238E27FC236}">
                <a16:creationId xmlns:a16="http://schemas.microsoft.com/office/drawing/2014/main" id="{437DB66E-8692-412F-9210-1A08FA3523B0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/>
          <a:stretch>
            <a:fillRect/>
          </a:stretch>
        </p:blipFill>
        <p:spPr bwMode="auto">
          <a:xfrm>
            <a:off x="7419631" y="217122"/>
            <a:ext cx="658495" cy="3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nd use Icon - Free PNG &amp; SVG 2885149 - Noun Project">
            <a:extLst>
              <a:ext uri="{FF2B5EF4-FFF2-40B4-BE49-F238E27FC236}">
                <a16:creationId xmlns:a16="http://schemas.microsoft.com/office/drawing/2014/main" id="{662FF8CC-3DAA-483E-9676-53929B5F29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80" y="232947"/>
            <a:ext cx="361187" cy="370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A99E22-BB2E-4583-9A33-CAC5633D8C42}"/>
              </a:ext>
            </a:extLst>
          </p:cNvPr>
          <p:cNvGraphicFramePr>
            <a:graphicFrameLocks noGrp="1"/>
          </p:cNvGraphicFramePr>
          <p:nvPr/>
        </p:nvGraphicFramePr>
        <p:xfrm>
          <a:off x="254294" y="4266150"/>
          <a:ext cx="6189364" cy="24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22">
                  <a:extLst>
                    <a:ext uri="{9D8B030D-6E8A-4147-A177-3AD203B41FA5}">
                      <a16:colId xmlns:a16="http://schemas.microsoft.com/office/drawing/2014/main" val="69634353"/>
                    </a:ext>
                  </a:extLst>
                </a:gridCol>
                <a:gridCol w="2026660">
                  <a:extLst>
                    <a:ext uri="{9D8B030D-6E8A-4147-A177-3AD203B41FA5}">
                      <a16:colId xmlns:a16="http://schemas.microsoft.com/office/drawing/2014/main" val="2113907845"/>
                    </a:ext>
                  </a:extLst>
                </a:gridCol>
                <a:gridCol w="2149682">
                  <a:extLst>
                    <a:ext uri="{9D8B030D-6E8A-4147-A177-3AD203B41FA5}">
                      <a16:colId xmlns:a16="http://schemas.microsoft.com/office/drawing/2014/main" val="899958281"/>
                    </a:ext>
                  </a:extLst>
                </a:gridCol>
              </a:tblGrid>
              <a:tr h="355797">
                <a:tc gridSpan="3">
                  <a:txBody>
                    <a:bodyPr/>
                    <a:lstStyle/>
                    <a:p>
                      <a:r>
                        <a:rPr lang="en-GB"/>
                        <a:t>Physical features of Pakistan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338296"/>
                  </a:ext>
                </a:extLst>
              </a:tr>
              <a:tr h="29649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/>
                        <a:t>feature that occurs naturally on Earth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24113"/>
                  </a:ext>
                </a:extLst>
              </a:tr>
              <a:tr h="1233502">
                <a:tc>
                  <a:txBody>
                    <a:bodyPr/>
                    <a:lstStyle/>
                    <a:p>
                      <a:r>
                        <a:rPr lang="en-GB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69728"/>
                  </a:ext>
                </a:extLst>
              </a:tr>
              <a:tr h="583888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57974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0ED5BE5B-5219-47F1-B1C3-94A73EDB2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5" y="1110291"/>
            <a:ext cx="4214345" cy="241124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46FAAE-FA66-4601-88DD-463716F1408E}"/>
              </a:ext>
            </a:extLst>
          </p:cNvPr>
          <p:cNvGraphicFramePr>
            <a:graphicFrameLocks noGrp="1"/>
          </p:cNvGraphicFramePr>
          <p:nvPr/>
        </p:nvGraphicFramePr>
        <p:xfrm>
          <a:off x="6454334" y="4266149"/>
          <a:ext cx="5518278" cy="2521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9426">
                  <a:extLst>
                    <a:ext uri="{9D8B030D-6E8A-4147-A177-3AD203B41FA5}">
                      <a16:colId xmlns:a16="http://schemas.microsoft.com/office/drawing/2014/main" val="69634353"/>
                    </a:ext>
                  </a:extLst>
                </a:gridCol>
                <a:gridCol w="1839426">
                  <a:extLst>
                    <a:ext uri="{9D8B030D-6E8A-4147-A177-3AD203B41FA5}">
                      <a16:colId xmlns:a16="http://schemas.microsoft.com/office/drawing/2014/main" val="2113907845"/>
                    </a:ext>
                  </a:extLst>
                </a:gridCol>
                <a:gridCol w="1839426">
                  <a:extLst>
                    <a:ext uri="{9D8B030D-6E8A-4147-A177-3AD203B41FA5}">
                      <a16:colId xmlns:a16="http://schemas.microsoft.com/office/drawing/2014/main" val="2109974846"/>
                    </a:ext>
                  </a:extLst>
                </a:gridCol>
              </a:tblGrid>
              <a:tr h="351224">
                <a:tc gridSpan="3">
                  <a:txBody>
                    <a:bodyPr/>
                    <a:lstStyle/>
                    <a:p>
                      <a:r>
                        <a:rPr lang="en-GB"/>
                        <a:t>Human features of Pakistan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338296"/>
                  </a:ext>
                </a:extLst>
              </a:tr>
              <a:tr h="29048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/>
                        <a:t>a feature made by people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24113"/>
                  </a:ext>
                </a:extLst>
              </a:tr>
              <a:tr h="1135763"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69728"/>
                  </a:ext>
                </a:extLst>
              </a:tr>
              <a:tr h="715416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road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City (Islamabad)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4350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E021E3-F845-4114-847B-FA61691064A9}"/>
              </a:ext>
            </a:extLst>
          </p:cNvPr>
          <p:cNvCxnSpPr>
            <a:cxnSpLocks/>
          </p:cNvCxnSpPr>
          <p:nvPr/>
        </p:nvCxnSpPr>
        <p:spPr>
          <a:xfrm flipV="1">
            <a:off x="3926437" y="1914021"/>
            <a:ext cx="116949" cy="4683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B97AE3-B069-4017-8B9E-115D56CDEFBE}"/>
              </a:ext>
            </a:extLst>
          </p:cNvPr>
          <p:cNvSpPr/>
          <p:nvPr/>
        </p:nvSpPr>
        <p:spPr>
          <a:xfrm>
            <a:off x="3707130" y="2335338"/>
            <a:ext cx="746760" cy="1905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DFAAD-A042-43DC-9566-F25637F774CB}"/>
              </a:ext>
            </a:extLst>
          </p:cNvPr>
          <p:cNvSpPr txBox="1"/>
          <p:nvPr/>
        </p:nvSpPr>
        <p:spPr>
          <a:xfrm>
            <a:off x="3535680" y="2276700"/>
            <a:ext cx="108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Pakistan</a:t>
            </a:r>
          </a:p>
        </p:txBody>
      </p:sp>
      <p:pic>
        <p:nvPicPr>
          <p:cNvPr id="15" name="Picture 14" descr="St Margaret's Lee CE Primary School - Geography">
            <a:extLst>
              <a:ext uri="{FF2B5EF4-FFF2-40B4-BE49-F238E27FC236}">
                <a16:creationId xmlns:a16="http://schemas.microsoft.com/office/drawing/2014/main" id="{D48C7E3A-0CDB-4163-AB60-9B43AEDA9298}"/>
              </a:ext>
            </a:extLst>
          </p:cNvPr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9" t="47927" r="1424" b="26896"/>
          <a:stretch/>
        </p:blipFill>
        <p:spPr bwMode="auto">
          <a:xfrm>
            <a:off x="8529565" y="241564"/>
            <a:ext cx="361187" cy="370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81937-8009-D4AD-89EE-BDEC7C101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905" y="1181791"/>
            <a:ext cx="5376031" cy="29210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340657-02B7-051B-13C2-E1DD23FCA51B}"/>
              </a:ext>
            </a:extLst>
          </p:cNvPr>
          <p:cNvSpPr/>
          <p:nvPr/>
        </p:nvSpPr>
        <p:spPr>
          <a:xfrm>
            <a:off x="7598130" y="2292787"/>
            <a:ext cx="662143" cy="2330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assoonPrimaryInfant" pitchFamily="2" charset="0"/>
              </a:rPr>
              <a:t>river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692C68-47A8-9432-BE90-B98F22E54DE6}"/>
              </a:ext>
            </a:extLst>
          </p:cNvPr>
          <p:cNvSpPr/>
          <p:nvPr/>
        </p:nvSpPr>
        <p:spPr>
          <a:xfrm>
            <a:off x="7447647" y="1235430"/>
            <a:ext cx="1294869" cy="2330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assoonPrimaryInfant" pitchFamily="2" charset="0"/>
              </a:rPr>
              <a:t>mountain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BEE614-5475-94AC-E546-0984A0E0B8CB}"/>
              </a:ext>
            </a:extLst>
          </p:cNvPr>
          <p:cNvSpPr/>
          <p:nvPr/>
        </p:nvSpPr>
        <p:spPr>
          <a:xfrm>
            <a:off x="11061505" y="3346285"/>
            <a:ext cx="825720" cy="2330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assoonPrimaryInfant" pitchFamily="2" charset="0"/>
              </a:rPr>
              <a:t>office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80ADE2-53C5-4AB9-F62B-4640C645C48C}"/>
              </a:ext>
            </a:extLst>
          </p:cNvPr>
          <p:cNvSpPr/>
          <p:nvPr/>
        </p:nvSpPr>
        <p:spPr>
          <a:xfrm>
            <a:off x="10100205" y="1680969"/>
            <a:ext cx="825720" cy="2330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assoonPrimaryInfant" pitchFamily="2" charset="0"/>
              </a:rPr>
              <a:t>houses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7207CF-0934-617A-6476-0F9711D94963}"/>
              </a:ext>
            </a:extLst>
          </p:cNvPr>
          <p:cNvCxnSpPr/>
          <p:nvPr/>
        </p:nvCxnSpPr>
        <p:spPr>
          <a:xfrm>
            <a:off x="8260273" y="2441394"/>
            <a:ext cx="327136" cy="844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B16031-59E4-7562-7203-1DB94CFC6FA6}"/>
              </a:ext>
            </a:extLst>
          </p:cNvPr>
          <p:cNvCxnSpPr>
            <a:cxnSpLocks/>
          </p:cNvCxnSpPr>
          <p:nvPr/>
        </p:nvCxnSpPr>
        <p:spPr>
          <a:xfrm flipH="1">
            <a:off x="7598130" y="1508870"/>
            <a:ext cx="371925" cy="2886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1ECEC7-759F-6A88-E178-3C74AB3AB459}"/>
              </a:ext>
            </a:extLst>
          </p:cNvPr>
          <p:cNvCxnSpPr>
            <a:cxnSpLocks/>
          </p:cNvCxnSpPr>
          <p:nvPr/>
        </p:nvCxnSpPr>
        <p:spPr>
          <a:xfrm flipV="1">
            <a:off x="11474365" y="3117709"/>
            <a:ext cx="203133" cy="22857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162B78-8846-A918-D06E-4EF3F159898A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513065" y="1914020"/>
            <a:ext cx="205293" cy="2341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6ECCB2E7-EB95-DC2E-E43A-0A4951CA78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431" y="5037011"/>
            <a:ext cx="1853178" cy="10021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E2B4E4-2D8B-B284-956A-AA824E592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8908" y="5037011"/>
            <a:ext cx="1906507" cy="10021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5BF671D-2889-E634-C568-482548A640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307" y="4996970"/>
            <a:ext cx="2023565" cy="10421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85E965D-874F-92C5-4567-AB314B684F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1160" y="4956224"/>
            <a:ext cx="1657409" cy="10825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60F5F4-6C15-DB4F-A369-EBCAE5CDE1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782" y="4996970"/>
            <a:ext cx="1188273" cy="98894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25FE0CB-BA8B-AA92-94B8-F94161AFE1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867" y="4983669"/>
            <a:ext cx="1580575" cy="10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08CD124E2FCD4E933D01DF67C291D4" ma:contentTypeVersion="17" ma:contentTypeDescription="Create a new document." ma:contentTypeScope="" ma:versionID="30492fc2b898c9dd7a5c0db248eabe1d">
  <xsd:schema xmlns:xsd="http://www.w3.org/2001/XMLSchema" xmlns:xs="http://www.w3.org/2001/XMLSchema" xmlns:p="http://schemas.microsoft.com/office/2006/metadata/properties" xmlns:ns2="2829ff97-a773-47b9-a499-8dd7f2fe6995" xmlns:ns3="ee748943-8599-4a79-8021-ccf249d7731f" targetNamespace="http://schemas.microsoft.com/office/2006/metadata/properties" ma:root="true" ma:fieldsID="19f9eb0bab5b88a90dac127528769f4d" ns2:_="" ns3:_="">
    <xsd:import namespace="2829ff97-a773-47b9-a499-8dd7f2fe6995"/>
    <xsd:import namespace="ee748943-8599-4a79-8021-ccf249d7731f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9ff97-a773-47b9-a499-8dd7f2fe6995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8c875e-5db9-4426-a610-6c63522e7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48943-8599-4a79-8021-ccf249d7731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093b69-773d-48ab-8606-d8b2c54f8be0}" ma:internalName="TaxCatchAll" ma:showField="CatchAllData" ma:web="ee748943-8599-4a79-8021-ccf249d77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2829ff97-a773-47b9-a499-8dd7f2fe6995" xsi:nil="true"/>
    <UniqueSourceRef xmlns="2829ff97-a773-47b9-a499-8dd7f2fe6995" xsi:nil="true"/>
    <FileHash xmlns="2829ff97-a773-47b9-a499-8dd7f2fe6995" xsi:nil="true"/>
    <CloudMigratorOriginId xmlns="2829ff97-a773-47b9-a499-8dd7f2fe6995" xsi:nil="true"/>
    <lcf76f155ced4ddcb4097134ff3c332f xmlns="2829ff97-a773-47b9-a499-8dd7f2fe6995">
      <Terms xmlns="http://schemas.microsoft.com/office/infopath/2007/PartnerControls"/>
    </lcf76f155ced4ddcb4097134ff3c332f>
    <TaxCatchAll xmlns="ee748943-8599-4a79-8021-ccf249d7731f" xsi:nil="true"/>
  </documentManagement>
</p:properties>
</file>

<file path=customXml/itemProps1.xml><?xml version="1.0" encoding="utf-8"?>
<ds:datastoreItem xmlns:ds="http://schemas.openxmlformats.org/officeDocument/2006/customXml" ds:itemID="{C6B05366-D411-4FAB-9E80-6D8C02CD4194}"/>
</file>

<file path=customXml/itemProps2.xml><?xml version="1.0" encoding="utf-8"?>
<ds:datastoreItem xmlns:ds="http://schemas.openxmlformats.org/officeDocument/2006/customXml" ds:itemID="{3B845BFE-C122-48D5-8237-53A297500DAE}"/>
</file>

<file path=customXml/itemProps3.xml><?xml version="1.0" encoding="utf-8"?>
<ds:datastoreItem xmlns:ds="http://schemas.openxmlformats.org/officeDocument/2006/customXml" ds:itemID="{563920A3-ACF4-4896-9902-00316C4077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145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SassoonPrimaryInfant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Cottingham, Sean</dc:creator>
  <cp:lastModifiedBy>Cottingham, Sean</cp:lastModifiedBy>
  <cp:revision>1</cp:revision>
  <dcterms:created xsi:type="dcterms:W3CDTF">2026-03-02T13:59:46Z</dcterms:created>
  <dcterms:modified xsi:type="dcterms:W3CDTF">2026-03-02T14:00:30Z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0x010100BE08CD124E2FCD4E933D01DF67C291D4</vt:lpwstr>
  </property>
</Properties>
</file>