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333" r:id="rId3"/>
    <p:sldId id="327" r:id="rId4"/>
    <p:sldId id="259" r:id="rId5"/>
    <p:sldId id="334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EAE4E-ABA4-4BA4-A960-358B70718202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33362-02C1-4149-9CC1-CEA73DFE6A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39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E1A54-502C-DF61-9FD8-A7C63517E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97B621-6BBC-F30C-3EA2-A14B81EFB6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F85CCE-18F4-2DA6-A2AF-53B6AA31F1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OS symbols to the KO.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A4754-4E90-60D7-0050-688378ED7E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64344-15F8-499A-BA1D-26BA843E60D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53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64344-15F8-499A-BA1D-26BA843E60D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436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0FF8-6B6E-F0A8-294A-769BBE758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2E26F1-1471-71E4-08C5-D79C535B62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C1185-4277-DCAC-A272-C175E948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69F37-A018-E7F5-3EA7-44C6CDCBD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C20B-ACEB-890F-C402-33C5FEC2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00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A7DE-51A0-F74D-F433-B6F1138F1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4A0BC-263E-E60A-9E84-EA454AB1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1FFC3-3F5D-3316-179C-65E2FAC8E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95619-9BD3-ACE7-278D-AA56BE3D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A304E-B3A8-F812-B040-8D5CD934B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4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E41E77-4626-160C-874F-1ED02AB18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1C34B-89B3-70C7-2E53-33187928E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D7ADC-ACE9-1174-0748-05C5C35A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E27DA-BAE0-BD37-5DAE-52F30DC5B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94997-60BA-DF43-8AC1-F934AF406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73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620B-D213-551F-CA48-992279B00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2DE0D-19A5-127A-D4BB-1DBAF07D0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6636F-CF6A-02B9-0F01-AE8BB44F0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34FAF-CBED-D2D5-27A6-E5664AD3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FEEAB-59C8-38CF-22AC-690941C6B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461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FE33C-586C-C462-FE7F-553566E2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83C96-7147-2805-25AF-D4ADC317D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01668-0786-CDC1-5138-79F7BF635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DAB98-74E2-98AD-04C0-A415634DD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B6085-00B0-6916-A2B3-05FDDB75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07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B6921-375C-8622-1D1C-58F0C6C7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4A9C9-A2BF-8CC5-1676-4A2DDFED94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AB9EE5-F66B-1151-A0A5-691C54610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FCBEE9-D465-55EE-4C05-730752F5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8E015-D3F7-C6AE-D74E-298F3393B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83681-042F-9924-BCED-48A78D7B4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82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6D8E5-6DC5-0DC3-61C4-997531CC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6DBC5-54BA-D57A-37F8-60F122D65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AB63D-3277-33F4-850D-3B98BE7C6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FCF91-D655-DC3F-BDC0-A297CAD4D3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A4A805-28D9-4B29-3ACA-379D205D1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D07605-D63A-1045-3882-E1F866320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0AD8E-6C98-3E9A-0C38-7760CF0AE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E72780-3B32-6B85-2CFC-78769B25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9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6FFFD-3352-884B-F498-AB2A5273F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6C0D93-C1E5-2E19-3E9F-0DE6AB147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9661CE-D0B0-DD26-524A-F60168A4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B2074-6965-2F6C-2771-8605784D7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153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7F5982-FF9D-3F48-DF57-26C2B16E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8AFAE3-E45E-BE43-ED8C-FE7843E2E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E1E68-B669-448B-BFDC-9D97956D3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2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3CD7D-A630-1FE1-3870-A2FA10031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F36D5-70F8-6641-ECE3-924F11D92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CED41-98B9-17E5-58A1-8B9D57748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50850-DA26-5F21-C710-32560B64D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1E3B6-8424-A200-46E5-018900D9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96057-390F-BD05-8B66-777B37A5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0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ED7D0-27AC-C5ED-6F3D-7C13FB757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91BDAB-6294-A887-528C-E330A72238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3E38B1-1976-A773-2CDD-43CCF316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AB70E-1CB5-CC15-A262-C3C7D1346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92818-C075-EAAE-C9E8-C0D99E80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FC04E-D929-8876-7D42-B0D5C54A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67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38929-C805-67C5-25D3-0C7DFB2B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AB9DF-F6ED-5209-0E34-3E7A79201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73798-0F85-2A04-4DA3-65AE165D9B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AB87E-7BF7-4457-9F26-DB600168A9F3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EDDF0-557C-545D-C192-6B1C22965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2FFCE-0C75-93D6-3264-E55595AF5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868C0E-0008-40D3-AB26-AB917E0DB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97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.jpeg"/><Relationship Id="rId21" Type="http://schemas.openxmlformats.org/officeDocument/2006/relationships/image" Target="../media/image40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7.png"/><Relationship Id="rId18" Type="http://schemas.openxmlformats.org/officeDocument/2006/relationships/image" Target="../media/image51.jpeg"/><Relationship Id="rId3" Type="http://schemas.openxmlformats.org/officeDocument/2006/relationships/image" Target="../media/image42.gif"/><Relationship Id="rId7" Type="http://schemas.openxmlformats.org/officeDocument/2006/relationships/image" Target="../media/image2.jpeg"/><Relationship Id="rId12" Type="http://schemas.openxmlformats.org/officeDocument/2006/relationships/image" Target="../media/image46.jpe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45.jpeg"/><Relationship Id="rId5" Type="http://schemas.openxmlformats.org/officeDocument/2006/relationships/image" Target="../media/image44.jpeg"/><Relationship Id="rId15" Type="http://schemas.openxmlformats.org/officeDocument/2006/relationships/image" Target="../media/image39.png"/><Relationship Id="rId10" Type="http://schemas.openxmlformats.org/officeDocument/2006/relationships/image" Target="../media/image4.png"/><Relationship Id="rId19" Type="http://schemas.openxmlformats.org/officeDocument/2006/relationships/image" Target="../media/image52.png"/><Relationship Id="rId4" Type="http://schemas.openxmlformats.org/officeDocument/2006/relationships/image" Target="../media/image43.jpeg"/><Relationship Id="rId9" Type="http://schemas.openxmlformats.org/officeDocument/2006/relationships/image" Target="../media/image14.png"/><Relationship Id="rId1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2.jpeg"/><Relationship Id="rId3" Type="http://schemas.openxmlformats.org/officeDocument/2006/relationships/image" Target="../media/image53.jpeg"/><Relationship Id="rId21" Type="http://schemas.openxmlformats.org/officeDocument/2006/relationships/image" Target="../media/image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1.pn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5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68.jpeg"/><Relationship Id="rId5" Type="http://schemas.openxmlformats.org/officeDocument/2006/relationships/image" Target="../media/image55.jpeg"/><Relationship Id="rId15" Type="http://schemas.openxmlformats.org/officeDocument/2006/relationships/image" Target="../media/image64.png"/><Relationship Id="rId23" Type="http://schemas.openxmlformats.org/officeDocument/2006/relationships/image" Target="../media/image67.jpeg"/><Relationship Id="rId10" Type="http://schemas.openxmlformats.org/officeDocument/2006/relationships/image" Target="../media/image60.png"/><Relationship Id="rId19" Type="http://schemas.openxmlformats.org/officeDocument/2006/relationships/image" Target="../media/image3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Relationship Id="rId14" Type="http://schemas.microsoft.com/office/2007/relationships/hdphoto" Target="../media/hdphoto1.wdp"/><Relationship Id="rId22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35736" y="745496"/>
          <a:ext cx="5462537" cy="50174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05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7216">
                  <a:extLst>
                    <a:ext uri="{9D8B030D-6E8A-4147-A177-3AD203B41FA5}">
                      <a16:colId xmlns:a16="http://schemas.microsoft.com/office/drawing/2014/main" val="44948746"/>
                    </a:ext>
                  </a:extLst>
                </a:gridCol>
              </a:tblGrid>
              <a:tr h="177699">
                <a:tc gridSpan="2">
                  <a:txBody>
                    <a:bodyPr/>
                    <a:lstStyle/>
                    <a:p>
                      <a:r>
                        <a:rPr lang="en-GB" sz="1400" b="1" dirty="0">
                          <a:latin typeface="SassoonPrimaryInfant" pitchFamily="2" charset="0"/>
                        </a:rPr>
                        <a:t>Biomes of the world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0260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200" b="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968358"/>
                  </a:ext>
                </a:extLst>
              </a:tr>
              <a:tr h="256478">
                <a:tc gridSpan="2"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1" dirty="0">
                          <a:latin typeface="SassoonPrimaryInfant" pitchFamily="2" charset="0"/>
                        </a:rPr>
                        <a:t>Vocabulary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GB" sz="1200" b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388924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1" dirty="0">
                          <a:latin typeface="SassoonPrimaryInfant" pitchFamily="2" charset="0"/>
                        </a:rPr>
                        <a:t>biome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an area of the world with a similar climate and landscape, where similar plants and animals live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8763319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1" dirty="0">
                          <a:latin typeface="SassoonPrimaryInfant" pitchFamily="2" charset="0"/>
                        </a:rPr>
                        <a:t>desert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any stretch of land with little to no rainfall and extremely sparse vegetation and wildlife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9620198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1" dirty="0">
                          <a:latin typeface="SassoonPrimaryInfant" pitchFamily="2" charset="0"/>
                        </a:rPr>
                        <a:t>vegetation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all the plants that grow in a certain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3018993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1" dirty="0">
                          <a:latin typeface="SassoonPrimaryInfant" pitchFamily="2" charset="0"/>
                        </a:rPr>
                        <a:t>climate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long-term weather conditions in a specific region.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58582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35735" y="241564"/>
          <a:ext cx="117158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2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assoonPrimaryInfant" pitchFamily="2" charset="0"/>
                        </a:rPr>
                        <a:t>Year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assoonPrimaryInfant" pitchFamily="2" charset="0"/>
                        </a:rPr>
                        <a:t>Autumn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>
                          <a:latin typeface="SassoonPrimaryInfant" pitchFamily="2" charset="0"/>
                        </a:rPr>
                        <a:t>Geography – Would you like to live in a desert?</a:t>
                      </a:r>
                      <a:endParaRPr lang="en-US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" name="Picture 2">
            <a:extLst>
              <a:ext uri="{FF2B5EF4-FFF2-40B4-BE49-F238E27FC236}">
                <a16:creationId xmlns:a16="http://schemas.microsoft.com/office/drawing/2014/main" id="{18982F48-D0FA-4891-9CF0-B65B596E4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65" y="245986"/>
            <a:ext cx="2540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8" name="Picture 3" descr="Abstract Vector Landscape Nature Or Outdoor Mountain View Silhouette Stock  Illustration - Download Image Now - iStock">
            <a:extLst>
              <a:ext uri="{FF2B5EF4-FFF2-40B4-BE49-F238E27FC236}">
                <a16:creationId xmlns:a16="http://schemas.microsoft.com/office/drawing/2014/main" id="{F40824C9-9AC5-421C-B487-FDF86BCE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9"/>
          <a:stretch>
            <a:fillRect/>
          </a:stretch>
        </p:blipFill>
        <p:spPr bwMode="auto">
          <a:xfrm>
            <a:off x="7650389" y="226973"/>
            <a:ext cx="6588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land use Icon - Free PNG &amp; SVG 2885149 - Noun Project">
            <a:extLst>
              <a:ext uri="{FF2B5EF4-FFF2-40B4-BE49-F238E27FC236}">
                <a16:creationId xmlns:a16="http://schemas.microsoft.com/office/drawing/2014/main" id="{848E850B-8522-4950-A1AF-FF6F490CFF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88" y="241564"/>
            <a:ext cx="370221" cy="3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5824CA-415C-4323-9425-C98997ADE5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090" y="193254"/>
            <a:ext cx="463371" cy="3972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DFC0D31B-83ED-49EF-8F01-36005920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032" y="255548"/>
            <a:ext cx="32385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582849-F3F6-8966-4C75-BF1A238EB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341" y="1145616"/>
            <a:ext cx="5236186" cy="2935729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8991DF1-7E48-4AE0-701F-3B5E8926B2ED}"/>
              </a:ext>
            </a:extLst>
          </p:cNvPr>
          <p:cNvGraphicFramePr>
            <a:graphicFrameLocks noGrp="1"/>
          </p:cNvGraphicFramePr>
          <p:nvPr/>
        </p:nvGraphicFramePr>
        <p:xfrm>
          <a:off x="5765013" y="745496"/>
          <a:ext cx="4070364" cy="401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0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7699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SassoonPrimaryInfant" pitchFamily="2" charset="0"/>
                        </a:rPr>
                        <a:t>Mojave Desert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7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GB" sz="1200" b="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0968358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The Mojave Desert is in North America in the United States.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9937480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It is within the states of California, Nevada, Utah and Arizona.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2293267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It is a </a:t>
                      </a:r>
                      <a:r>
                        <a:rPr lang="en-GB" sz="1050" b="1" dirty="0">
                          <a:latin typeface="SassoonPrimaryInfant" pitchFamily="2" charset="0"/>
                        </a:rPr>
                        <a:t>hot desert biome</a:t>
                      </a:r>
                      <a:r>
                        <a:rPr lang="en-GB" sz="1050" b="0" dirty="0">
                          <a:latin typeface="SassoonPrimaryInfant" pitchFamily="2" charset="0"/>
                        </a:rPr>
                        <a:t>. It is </a:t>
                      </a:r>
                      <a:r>
                        <a:rPr lang="en-GB" sz="1050" b="1" dirty="0">
                          <a:latin typeface="SassoonPrimaryInfant" pitchFamily="2" charset="0"/>
                        </a:rPr>
                        <a:t>dry </a:t>
                      </a:r>
                      <a:r>
                        <a:rPr lang="en-GB" sz="1050" b="0" dirty="0">
                          <a:latin typeface="SassoonPrimaryInfant" pitchFamily="2" charset="0"/>
                        </a:rPr>
                        <a:t>and </a:t>
                      </a:r>
                      <a:r>
                        <a:rPr lang="en-GB" sz="1050" b="1" dirty="0">
                          <a:latin typeface="SassoonPrimaryInfant" pitchFamily="2" charset="0"/>
                        </a:rPr>
                        <a:t>arid </a:t>
                      </a:r>
                      <a:r>
                        <a:rPr lang="en-GB" sz="1050" b="0" dirty="0">
                          <a:latin typeface="SassoonPrimaryInfant" pitchFamily="2" charset="0"/>
                        </a:rPr>
                        <a:t>although temperatures can drop at night and there can be the occasional downpour.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8763319"/>
                  </a:ext>
                </a:extLst>
              </a:tr>
            </a:tbl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C0E3C83E-D5E7-F3CE-A94E-EBA877EF2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3878" y="1145616"/>
            <a:ext cx="3841596" cy="2561064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063ACAC-2FDB-6761-54F4-4EECE9A993D4}"/>
              </a:ext>
            </a:extLst>
          </p:cNvPr>
          <p:cNvGraphicFramePr>
            <a:graphicFrameLocks noGrp="1"/>
          </p:cNvGraphicFramePr>
          <p:nvPr/>
        </p:nvGraphicFramePr>
        <p:xfrm>
          <a:off x="5813878" y="4925993"/>
          <a:ext cx="6137714" cy="17949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6597">
                  <a:extLst>
                    <a:ext uri="{9D8B030D-6E8A-4147-A177-3AD203B41FA5}">
                      <a16:colId xmlns:a16="http://schemas.microsoft.com/office/drawing/2014/main" val="3167325675"/>
                    </a:ext>
                  </a:extLst>
                </a:gridCol>
                <a:gridCol w="4041117">
                  <a:extLst>
                    <a:ext uri="{9D8B030D-6E8A-4147-A177-3AD203B41FA5}">
                      <a16:colId xmlns:a16="http://schemas.microsoft.com/office/drawing/2014/main" val="2727125914"/>
                    </a:ext>
                  </a:extLst>
                </a:gridCol>
              </a:tblGrid>
              <a:tr h="288618"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latin typeface="SassoonPrimaryInfant" pitchFamily="2" charset="0"/>
                        </a:rPr>
                        <a:t>Uses of the Mojave Desert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997875"/>
                  </a:ext>
                </a:extLst>
              </a:tr>
              <a:tr h="1490114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Living in settlements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Recreational purposes like hiking or quad biking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Ranching and farming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Generating renewable energy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Mining precious minerals 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Protecting areas of natural beauty in national parks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endParaRPr lang="en-GB" sz="1200" b="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389868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4633226F-5FB5-ED08-6BFF-B21E2C7BB6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151" y="5309471"/>
            <a:ext cx="1542084" cy="12861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4AC7BD3-46EB-169F-0FC3-5D37B0E4C7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6786" y="5309471"/>
            <a:ext cx="1660407" cy="1286136"/>
          </a:xfrm>
          <a:prstGeom prst="rect">
            <a:avLst/>
          </a:prstGeom>
        </p:spPr>
      </p:pic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679BA568-576A-3659-DC4D-5D0B110556C5}"/>
              </a:ext>
            </a:extLst>
          </p:cNvPr>
          <p:cNvGraphicFramePr>
            <a:graphicFrameLocks noGrp="1"/>
          </p:cNvGraphicFramePr>
          <p:nvPr/>
        </p:nvGraphicFramePr>
        <p:xfrm>
          <a:off x="9902117" y="755012"/>
          <a:ext cx="2049475" cy="41059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4396">
                  <a:extLst>
                    <a:ext uri="{9D8B030D-6E8A-4147-A177-3AD203B41FA5}">
                      <a16:colId xmlns:a16="http://schemas.microsoft.com/office/drawing/2014/main" val="3167325675"/>
                    </a:ext>
                  </a:extLst>
                </a:gridCol>
                <a:gridCol w="1765079">
                  <a:extLst>
                    <a:ext uri="{9D8B030D-6E8A-4147-A177-3AD203B41FA5}">
                      <a16:colId xmlns:a16="http://schemas.microsoft.com/office/drawing/2014/main" val="1417144888"/>
                    </a:ext>
                  </a:extLst>
                </a:gridCol>
              </a:tblGrid>
              <a:tr h="288098"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latin typeface="SassoonPrimaryInfant" pitchFamily="2" charset="0"/>
                        </a:rPr>
                        <a:t>Vocabulary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997875"/>
                  </a:ext>
                </a:extLst>
              </a:tr>
              <a:tr h="257811">
                <a:tc>
                  <a:txBody>
                    <a:bodyPr/>
                    <a:lstStyle/>
                    <a:p>
                      <a:pPr algn="l"/>
                      <a:r>
                        <a:rPr lang="en-GB" sz="1050" dirty="0">
                          <a:latin typeface="SassoonPrimaryInfant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050" b="1" dirty="0">
                          <a:latin typeface="SassoonPrimaryInfant" pitchFamily="2" charset="0"/>
                        </a:rPr>
                        <a:t>vegetation belt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389868"/>
                  </a:ext>
                </a:extLst>
              </a:tr>
              <a:tr h="388932">
                <a:tc>
                  <a:txBody>
                    <a:bodyPr/>
                    <a:lstStyle/>
                    <a:p>
                      <a:pPr algn="l"/>
                      <a:endParaRPr lang="en-GB" sz="105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u="none" strike="noStrike" noProof="0" dirty="0">
                          <a:latin typeface="SassoonPrimaryInfant" pitchFamily="2" charset="0"/>
                        </a:rPr>
                        <a:t>an area where certain plants grow because of its climate</a:t>
                      </a:r>
                      <a:endParaRPr lang="en-GB" sz="1050" b="0" i="0" u="none" strike="noStrike" noProof="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69603"/>
                  </a:ext>
                </a:extLst>
              </a:tr>
              <a:tr h="237681">
                <a:tc>
                  <a:txBody>
                    <a:bodyPr/>
                    <a:lstStyle/>
                    <a:p>
                      <a:pPr algn="l"/>
                      <a:r>
                        <a:rPr lang="en-GB" sz="1050" dirty="0">
                          <a:latin typeface="SassoonPrimaryInfant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50" b="1" dirty="0">
                          <a:latin typeface="SassoonPrimaryInfant" pitchFamily="2" charset="0"/>
                        </a:rPr>
                        <a:t>arid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4779717"/>
                  </a:ext>
                </a:extLst>
              </a:tr>
              <a:tr h="388932">
                <a:tc>
                  <a:txBody>
                    <a:bodyPr/>
                    <a:lstStyle/>
                    <a:p>
                      <a:pPr algn="l"/>
                      <a:endParaRPr lang="en-GB" sz="105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u="none" strike="noStrike" kern="1200" baseline="0" dirty="0">
                          <a:solidFill>
                            <a:schemeClr val="dk1"/>
                          </a:solidFill>
                          <a:latin typeface="SassoonPrimaryInfant" pitchFamily="2" charset="0"/>
                        </a:rPr>
                        <a:t>too little rain to support lots of vegetation.</a:t>
                      </a:r>
                      <a:endParaRPr lang="en-GB" sz="105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6254299"/>
                  </a:ext>
                </a:extLst>
              </a:tr>
              <a:tr h="237681">
                <a:tc>
                  <a:txBody>
                    <a:bodyPr/>
                    <a:lstStyle/>
                    <a:p>
                      <a:pPr algn="l"/>
                      <a:r>
                        <a:rPr lang="en-GB" sz="1050" dirty="0">
                          <a:latin typeface="SassoonPrimaryInfant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50" b="1" dirty="0">
                          <a:latin typeface="SassoonPrimaryInfant" pitchFamily="2" charset="0"/>
                        </a:rPr>
                        <a:t>mining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3386706"/>
                  </a:ext>
                </a:extLst>
              </a:tr>
              <a:tr h="540184">
                <a:tc>
                  <a:txBody>
                    <a:bodyPr/>
                    <a:lstStyle/>
                    <a:p>
                      <a:pPr algn="l"/>
                      <a:endParaRPr lang="en-GB" sz="105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50" b="0" dirty="0">
                          <a:latin typeface="SassoonPrimaryInfant" pitchFamily="2" charset="0"/>
                        </a:rPr>
                        <a:t>the process of digging up valuable minerals from the Earth’s crust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120540"/>
                  </a:ext>
                </a:extLst>
              </a:tr>
              <a:tr h="237681">
                <a:tc>
                  <a:txBody>
                    <a:bodyPr/>
                    <a:lstStyle/>
                    <a:p>
                      <a:pPr algn="l"/>
                      <a:r>
                        <a:rPr lang="en-GB" sz="1050" dirty="0">
                          <a:latin typeface="SassoonPrimaryInfant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050" b="1" dirty="0">
                          <a:latin typeface="SassoonPrimaryInfant" pitchFamily="2" charset="0"/>
                        </a:rPr>
                        <a:t>ranching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6363966"/>
                  </a:ext>
                </a:extLst>
              </a:tr>
              <a:tr h="540184">
                <a:tc>
                  <a:txBody>
                    <a:bodyPr/>
                    <a:lstStyle/>
                    <a:p>
                      <a:pPr algn="l"/>
                      <a:endParaRPr lang="en-GB" sz="105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keeping animals on a large farm particularly in the Americas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6277618"/>
                  </a:ext>
                </a:extLst>
              </a:tr>
              <a:tr h="237681">
                <a:tc>
                  <a:txBody>
                    <a:bodyPr/>
                    <a:lstStyle/>
                    <a:p>
                      <a:pPr algn="l"/>
                      <a:r>
                        <a:rPr lang="en-GB" sz="1050" dirty="0">
                          <a:latin typeface="SassoonPrimaryInfant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 dirty="0">
                          <a:latin typeface="SassoonPrimaryInfant" pitchFamily="2" charset="0"/>
                        </a:rPr>
                        <a:t>renewable energy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8640906"/>
                  </a:ext>
                </a:extLst>
              </a:tr>
              <a:tr h="540184">
                <a:tc>
                  <a:txBody>
                    <a:bodyPr/>
                    <a:lstStyle/>
                    <a:p>
                      <a:pPr algn="l"/>
                      <a:endParaRPr lang="en-GB" sz="105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latin typeface="SassoonPrimaryInfant" pitchFamily="2" charset="0"/>
                        </a:rPr>
                        <a:t>energy generated from a continuous source such as wind or water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886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413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35736" y="745496"/>
          <a:ext cx="9577246" cy="2882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8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003">
                  <a:extLst>
                    <a:ext uri="{9D8B030D-6E8A-4147-A177-3AD203B41FA5}">
                      <a16:colId xmlns:a16="http://schemas.microsoft.com/office/drawing/2014/main" val="3875519980"/>
                    </a:ext>
                  </a:extLst>
                </a:gridCol>
                <a:gridCol w="1331765">
                  <a:extLst>
                    <a:ext uri="{9D8B030D-6E8A-4147-A177-3AD203B41FA5}">
                      <a16:colId xmlns:a16="http://schemas.microsoft.com/office/drawing/2014/main" val="3374205234"/>
                    </a:ext>
                  </a:extLst>
                </a:gridCol>
                <a:gridCol w="1868635">
                  <a:extLst>
                    <a:ext uri="{9D8B030D-6E8A-4147-A177-3AD203B41FA5}">
                      <a16:colId xmlns:a16="http://schemas.microsoft.com/office/drawing/2014/main" val="596935977"/>
                    </a:ext>
                  </a:extLst>
                </a:gridCol>
                <a:gridCol w="2252455">
                  <a:extLst>
                    <a:ext uri="{9D8B030D-6E8A-4147-A177-3AD203B41FA5}">
                      <a16:colId xmlns:a16="http://schemas.microsoft.com/office/drawing/2014/main" val="4187270774"/>
                    </a:ext>
                  </a:extLst>
                </a:gridCol>
              </a:tblGrid>
              <a:tr h="279846">
                <a:tc gridSpan="5">
                  <a:txBody>
                    <a:bodyPr/>
                    <a:lstStyle/>
                    <a:p>
                      <a:r>
                        <a:rPr lang="en-GB" sz="1400" b="1" dirty="0">
                          <a:latin typeface="SassoonPrimaryInfant" pitchFamily="2" charset="0"/>
                        </a:rPr>
                        <a:t>Physical features in the Mojave Desert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3783">
                <a:tc gridSpan="5"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968358"/>
                  </a:ext>
                </a:extLst>
              </a:tr>
              <a:tr h="65703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dirty="0">
                          <a:latin typeface="SassoonPrimaryInfant" pitchFamily="2" charset="0"/>
                        </a:rPr>
                        <a:t>a hill made of sand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dirty="0">
                          <a:latin typeface="SassoonPrimaryInfant" pitchFamily="2" charset="0"/>
                        </a:rPr>
                        <a:t>an arch shape made of rock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dirty="0">
                          <a:latin typeface="SassoonPrimaryInfant" pitchFamily="2" charset="0"/>
                        </a:rPr>
                        <a:t>a rock in a shape similar to a mushroom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dirty="0">
                          <a:latin typeface="SassoonPrimaryInfant" pitchFamily="2" charset="0"/>
                        </a:rPr>
                        <a:t>a mountain with steep sides and a flat top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200" b="0" dirty="0">
                          <a:latin typeface="SassoonPrimaryInfant" pitchFamily="2" charset="0"/>
                        </a:rPr>
                        <a:t>a flat area of land covered in salt, caused by evaporation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042180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35735" y="241564"/>
          <a:ext cx="117158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82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assoonPrimaryInfant" pitchFamily="2" charset="0"/>
                        </a:rPr>
                        <a:t>Year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SassoonPrimaryInfant" pitchFamily="2" charset="0"/>
                        </a:rPr>
                        <a:t>Autumn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>
                          <a:latin typeface="SassoonPrimaryInfant" pitchFamily="2" charset="0"/>
                        </a:rPr>
                        <a:t>Geography – Would you like to live in a desert?</a:t>
                      </a:r>
                      <a:endParaRPr lang="en-US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7" name="Picture 2">
            <a:extLst>
              <a:ext uri="{FF2B5EF4-FFF2-40B4-BE49-F238E27FC236}">
                <a16:creationId xmlns:a16="http://schemas.microsoft.com/office/drawing/2014/main" id="{18982F48-D0FA-4891-9CF0-B65B596E4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740" y="269157"/>
            <a:ext cx="2540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8" name="Picture 3" descr="Abstract Vector Landscape Nature Or Outdoor Mountain View Silhouette Stock  Illustration - Download Image Now - iStock">
            <a:extLst>
              <a:ext uri="{FF2B5EF4-FFF2-40B4-BE49-F238E27FC236}">
                <a16:creationId xmlns:a16="http://schemas.microsoft.com/office/drawing/2014/main" id="{F40824C9-9AC5-421C-B487-FDF86BCE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9"/>
          <a:stretch>
            <a:fillRect/>
          </a:stretch>
        </p:blipFill>
        <p:spPr bwMode="auto">
          <a:xfrm>
            <a:off x="7676055" y="248866"/>
            <a:ext cx="6588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land use Icon - Free PNG &amp; SVG 2885149 - Noun Project">
            <a:extLst>
              <a:ext uri="{FF2B5EF4-FFF2-40B4-BE49-F238E27FC236}">
                <a16:creationId xmlns:a16="http://schemas.microsoft.com/office/drawing/2014/main" id="{848E850B-8522-4950-A1AF-FF6F490CFF2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184" y="240900"/>
            <a:ext cx="370221" cy="3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5824CA-415C-4323-9425-C98997ADE5E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036" y="218385"/>
            <a:ext cx="463371" cy="3972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DFC0D31B-83ED-49EF-8F01-360059202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31" y="255548"/>
            <a:ext cx="323850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2C0B3D-65DF-59E4-20A6-E7AE3B3DC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45" y="1150244"/>
            <a:ext cx="9152686" cy="1683748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F6CFA0C-04FB-3AA5-1CB8-1B24C598960C}"/>
              </a:ext>
            </a:extLst>
          </p:cNvPr>
          <p:cNvGraphicFramePr>
            <a:graphicFrameLocks noGrp="1"/>
          </p:cNvGraphicFramePr>
          <p:nvPr/>
        </p:nvGraphicFramePr>
        <p:xfrm>
          <a:off x="235735" y="3697895"/>
          <a:ext cx="6867592" cy="30151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26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190">
                  <a:extLst>
                    <a:ext uri="{9D8B030D-6E8A-4147-A177-3AD203B41FA5}">
                      <a16:colId xmlns:a16="http://schemas.microsoft.com/office/drawing/2014/main" val="1999159138"/>
                    </a:ext>
                  </a:extLst>
                </a:gridCol>
                <a:gridCol w="1416205">
                  <a:extLst>
                    <a:ext uri="{9D8B030D-6E8A-4147-A177-3AD203B41FA5}">
                      <a16:colId xmlns:a16="http://schemas.microsoft.com/office/drawing/2014/main" val="3286438116"/>
                    </a:ext>
                  </a:extLst>
                </a:gridCol>
              </a:tblGrid>
              <a:tr h="312341">
                <a:tc gridSpan="3">
                  <a:txBody>
                    <a:bodyPr/>
                    <a:lstStyle/>
                    <a:p>
                      <a:r>
                        <a:rPr lang="en-GB" sz="1400" b="1" dirty="0">
                          <a:latin typeface="SassoonPrimaryInfant" pitchFamily="2" charset="0"/>
                        </a:rPr>
                        <a:t>Time zones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sz="1400" b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654">
                <a:tc rowSpan="3"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GB" sz="1200" b="0" baseline="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050" b="1" baseline="0" dirty="0">
                          <a:latin typeface="SassoonPrimaryInfant" pitchFamily="2" charset="0"/>
                        </a:rPr>
                        <a:t>time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050" b="0" baseline="0" dirty="0">
                          <a:latin typeface="SassoonPrimaryInfant" pitchFamily="2" charset="0"/>
                        </a:rPr>
                        <a:t>different areas that use the same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0968358"/>
                  </a:ext>
                </a:extLst>
              </a:tr>
              <a:tr h="88831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050" b="1" baseline="0" dirty="0">
                          <a:latin typeface="SassoonPrimaryInfant" pitchFamily="2" charset="0"/>
                        </a:rPr>
                        <a:t>Prime Meridian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050" b="0" baseline="0" dirty="0">
                          <a:latin typeface="SassoonPrimaryInfant" pitchFamily="2" charset="0"/>
                        </a:rPr>
                        <a:t>the line of zero degrees longitude that defines all time zones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871487"/>
                  </a:ext>
                </a:extLst>
              </a:tr>
              <a:tr h="11558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GB" sz="1050" b="1" baseline="0" dirty="0">
                          <a:latin typeface="SassoonPrimaryInfant" pitchFamily="2" charset="0"/>
                        </a:rPr>
                        <a:t>lines of longitude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050" b="0" baseline="0" dirty="0">
                          <a:latin typeface="SassoonPrimaryInfant" pitchFamily="2" charset="0"/>
                        </a:rPr>
                        <a:t>invisible vertical lines mapped on the globe to show how far east or west a place is from the Prime/Greenwich Meridian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8917117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7D0DF13-5587-757A-5D6E-8B8711831D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03" t="2994"/>
          <a:stretch/>
        </p:blipFill>
        <p:spPr>
          <a:xfrm>
            <a:off x="366587" y="4135277"/>
            <a:ext cx="4392812" cy="2481159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A08C2B5-CA34-4E41-D081-70E009E96131}"/>
              </a:ext>
            </a:extLst>
          </p:cNvPr>
          <p:cNvGraphicFramePr>
            <a:graphicFrameLocks noGrp="1"/>
          </p:cNvGraphicFramePr>
          <p:nvPr/>
        </p:nvGraphicFramePr>
        <p:xfrm>
          <a:off x="9887280" y="745496"/>
          <a:ext cx="2064311" cy="5967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311">
                  <a:extLst>
                    <a:ext uri="{9D8B030D-6E8A-4147-A177-3AD203B41FA5}">
                      <a16:colId xmlns:a16="http://schemas.microsoft.com/office/drawing/2014/main" val="3167325675"/>
                    </a:ext>
                  </a:extLst>
                </a:gridCol>
              </a:tblGrid>
              <a:tr h="322210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SassoonPrimaryInfant" pitchFamily="2" charset="0"/>
                        </a:rPr>
                        <a:t>Threats to the desert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997875"/>
                  </a:ext>
                </a:extLst>
              </a:tr>
              <a:tr h="5645327">
                <a:tc>
                  <a:txBody>
                    <a:bodyPr/>
                    <a:lstStyle/>
                    <a:p>
                      <a:pPr algn="l"/>
                      <a:endParaRPr lang="en-GB" sz="120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389868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70DCB04A-65A7-B210-2453-5966A83ACC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8064" y="1087431"/>
            <a:ext cx="1849228" cy="5529005"/>
          </a:xfrm>
          <a:prstGeom prst="rect">
            <a:avLst/>
          </a:prstGeom>
        </p:spPr>
      </p:pic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AF328583-E247-9162-142F-E9CA8B15316F}"/>
              </a:ext>
            </a:extLst>
          </p:cNvPr>
          <p:cNvGraphicFramePr>
            <a:graphicFrameLocks noGrp="1"/>
          </p:cNvGraphicFramePr>
          <p:nvPr/>
        </p:nvGraphicFramePr>
        <p:xfrm>
          <a:off x="7177625" y="3718562"/>
          <a:ext cx="2635356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696">
                  <a:extLst>
                    <a:ext uri="{9D8B030D-6E8A-4147-A177-3AD203B41FA5}">
                      <a16:colId xmlns:a16="http://schemas.microsoft.com/office/drawing/2014/main" val="3167325675"/>
                    </a:ext>
                  </a:extLst>
                </a:gridCol>
                <a:gridCol w="2269660">
                  <a:extLst>
                    <a:ext uri="{9D8B030D-6E8A-4147-A177-3AD203B41FA5}">
                      <a16:colId xmlns:a16="http://schemas.microsoft.com/office/drawing/2014/main" val="1417144888"/>
                    </a:ext>
                  </a:extLst>
                </a:gridCol>
              </a:tblGrid>
              <a:tr h="267695">
                <a:tc gridSpan="2">
                  <a:txBody>
                    <a:bodyPr/>
                    <a:lstStyle/>
                    <a:p>
                      <a:r>
                        <a:rPr lang="en-GB" sz="1400" dirty="0">
                          <a:latin typeface="SassoonPrimaryInfant" pitchFamily="2" charset="0"/>
                        </a:rPr>
                        <a:t>Vocabulary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997875"/>
                  </a:ext>
                </a:extLst>
              </a:tr>
              <a:tr h="240925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SassoonPrimaryInfant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GB" sz="1200" b="1" dirty="0">
                          <a:latin typeface="SassoonPrimaryInfant" pitchFamily="2" charset="0"/>
                        </a:rPr>
                        <a:t>drought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389868"/>
                  </a:ext>
                </a:extLst>
              </a:tr>
              <a:tr h="562159">
                <a:tc>
                  <a:txBody>
                    <a:bodyPr/>
                    <a:lstStyle/>
                    <a:p>
                      <a:pPr algn="l"/>
                      <a:endParaRPr lang="en-GB" sz="120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noProof="0" dirty="0">
                          <a:latin typeface="SassoonPrimaryInfant" pitchFamily="2" charset="0"/>
                        </a:rPr>
                        <a:t>a long period of time without rain in which living things begin to suffer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>
                        <a:highlight>
                          <a:srgbClr val="FFFF00"/>
                        </a:highlight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369603"/>
                  </a:ext>
                </a:extLst>
              </a:tr>
              <a:tr h="240925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SassoonPrimaryInfant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 dirty="0">
                          <a:latin typeface="SassoonPrimaryInfant" pitchFamily="2" charset="0"/>
                        </a:rPr>
                        <a:t>desertification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4779717"/>
                  </a:ext>
                </a:extLst>
              </a:tr>
              <a:tr h="240925">
                <a:tc>
                  <a:txBody>
                    <a:bodyPr/>
                    <a:lstStyle/>
                    <a:p>
                      <a:pPr algn="l"/>
                      <a:endParaRPr lang="en-GB" sz="120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u="none" strike="noStrike" kern="1200" baseline="0" dirty="0">
                          <a:solidFill>
                            <a:schemeClr val="dk1"/>
                          </a:solidFill>
                          <a:latin typeface="SassoonPrimaryInfant" pitchFamily="2" charset="0"/>
                          <a:ea typeface="+mn-ea"/>
                          <a:cs typeface="+mn-cs"/>
                        </a:rPr>
                        <a:t>when land turns into desert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700" b="1" dirty="0">
                        <a:highlight>
                          <a:srgbClr val="FFFF00"/>
                        </a:highlight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6254299"/>
                  </a:ext>
                </a:extLst>
              </a:tr>
              <a:tr h="240925"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latin typeface="SassoonPrimaryInfant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latin typeface="SassoonPrimaryInfant" pitchFamily="2" charset="0"/>
                        </a:rPr>
                        <a:t>flash flood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007031"/>
                  </a:ext>
                </a:extLst>
              </a:tr>
              <a:tr h="476088">
                <a:tc>
                  <a:txBody>
                    <a:bodyPr/>
                    <a:lstStyle/>
                    <a:p>
                      <a:pPr algn="l"/>
                      <a:endParaRPr lang="en-GB" sz="1200" dirty="0">
                        <a:latin typeface="SassoonPrimaryInfan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>
                          <a:latin typeface="SassoonPrimaryInfant" pitchFamily="2" charset="0"/>
                        </a:rPr>
                        <a:t>a sudden large flood caused by heavy rain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b="0" dirty="0">
                        <a:highlight>
                          <a:srgbClr val="FFFF00"/>
                        </a:highlight>
                        <a:latin typeface="SassoonPrimaryInfant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733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012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0819" y="91012"/>
          <a:ext cx="118181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7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 Cursive Looped" panose="02000000000000000000" pitchFamily="2" charset="0"/>
                        </a:rPr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>
                          <a:latin typeface="Twinkl Cursive Looped" panose="02000000000000000000" pitchFamily="2" charset="0"/>
                        </a:rPr>
                        <a:t>Summer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>
                          <a:latin typeface="Twinkl Cursive Looped" panose="02000000000000000000" pitchFamily="2" charset="0"/>
                        </a:rPr>
                        <a:t>Geography - What is life like in the Alps?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20818" y="1278520"/>
          <a:ext cx="4177534" cy="18916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65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2172">
                  <a:extLst>
                    <a:ext uri="{9D8B030D-6E8A-4147-A177-3AD203B41FA5}">
                      <a16:colId xmlns:a16="http://schemas.microsoft.com/office/drawing/2014/main" val="3966951295"/>
                    </a:ext>
                  </a:extLst>
                </a:gridCol>
              </a:tblGrid>
              <a:tr h="362986">
                <a:tc gridSpan="2"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Fold mountains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8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The Alps are </a:t>
                      </a:r>
                      <a:r>
                        <a:rPr lang="en-GB" sz="1200" b="1">
                          <a:latin typeface="Twinkl Cursive Looped" panose="02000000000000000000" pitchFamily="2" charset="0"/>
                        </a:rPr>
                        <a:t>fold mountains</a:t>
                      </a:r>
                      <a:r>
                        <a:rPr lang="en-GB" sz="1200">
                          <a:latin typeface="Twinkl Cursive Looped" panose="02000000000000000000" pitchFamily="2" charset="0"/>
                        </a:rPr>
                        <a:t>. They were formed when two </a:t>
                      </a:r>
                      <a:r>
                        <a:rPr lang="en-GB" sz="1200" b="1">
                          <a:latin typeface="Twinkl Cursive Looped" panose="02000000000000000000" pitchFamily="2" charset="0"/>
                        </a:rPr>
                        <a:t>tectonic plates</a:t>
                      </a:r>
                      <a:r>
                        <a:rPr lang="en-GB" sz="1200">
                          <a:latin typeface="Twinkl Cursive Looped" panose="02000000000000000000" pitchFamily="2" charset="0"/>
                        </a:rPr>
                        <a:t> were pushed together and the ground was forced upwards.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399471" y="505521"/>
          <a:ext cx="7539487" cy="31268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539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2197"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Where are the Alps located?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1235"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898574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20819" y="488009"/>
          <a:ext cx="4177535" cy="731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77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7753"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What is a mountain?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62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latin typeface="Twinkl Cursive Looped" panose="02000000000000000000" pitchFamily="2" charset="0"/>
                        </a:rPr>
                        <a:t>A</a:t>
                      </a:r>
                      <a:r>
                        <a:rPr lang="en-GB" sz="1200" baseline="0">
                          <a:latin typeface="Twinkl Cursive Looped" panose="02000000000000000000" pitchFamily="2" charset="0"/>
                        </a:rPr>
                        <a:t> landform that rises at least 1,000ft (300m) above its surrounding area.</a:t>
                      </a:r>
                      <a:endParaRPr lang="en-GB" sz="1200" b="0" kern="1200">
                        <a:solidFill>
                          <a:schemeClr val="dk1"/>
                        </a:solidFill>
                        <a:latin typeface="Twinkl Cursive Looped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9755037"/>
                  </a:ext>
                </a:extLst>
              </a:tr>
            </a:tbl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20808B65-AE87-4722-8B5F-F23C54B85D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1" y="115392"/>
            <a:ext cx="254000" cy="3346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2" descr="Abstract Vector Landscape Nature Or Outdoor Mountain View Silhouette Stock  Illustration - Download Image Now - iStock">
            <a:extLst>
              <a:ext uri="{FF2B5EF4-FFF2-40B4-BE49-F238E27FC236}">
                <a16:creationId xmlns:a16="http://schemas.microsoft.com/office/drawing/2014/main" id="{C47B8C55-B779-4185-ABEC-38F8F5013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9"/>
          <a:stretch>
            <a:fillRect/>
          </a:stretch>
        </p:blipFill>
        <p:spPr bwMode="auto">
          <a:xfrm>
            <a:off x="6321518" y="64202"/>
            <a:ext cx="6588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land use Icon - Free PNG &amp; SVG 2885149 - Noun Project">
            <a:extLst>
              <a:ext uri="{FF2B5EF4-FFF2-40B4-BE49-F238E27FC236}">
                <a16:creationId xmlns:a16="http://schemas.microsoft.com/office/drawing/2014/main" id="{7318B3D5-4BFE-4A69-9C3D-4EDCBBF6C86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6" y="91012"/>
            <a:ext cx="370221" cy="36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4014D6B-A4B2-455C-BF54-99F29C4BE6A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417" y="47343"/>
            <a:ext cx="463371" cy="3972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Picture 1" descr="St Margaret's Lee CE Primary School - Geography">
            <a:extLst>
              <a:ext uri="{FF2B5EF4-FFF2-40B4-BE49-F238E27FC236}">
                <a16:creationId xmlns:a16="http://schemas.microsoft.com/office/drawing/2014/main" id="{1BFAB80F-BF33-3E62-F5CB-5051ACD901B5}"/>
              </a:ext>
            </a:extLst>
          </p:cNvPr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9" t="47927" r="1424" b="26896"/>
          <a:stretch/>
        </p:blipFill>
        <p:spPr bwMode="auto">
          <a:xfrm>
            <a:off x="8138698" y="96110"/>
            <a:ext cx="370221" cy="323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E7636-BC97-2A70-90DB-4174715E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819" y="1766294"/>
            <a:ext cx="1858048" cy="11408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E110DB-284C-55DC-3D84-9E8C0947A7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1019" y="859581"/>
            <a:ext cx="3836822" cy="2684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C7EB3-4CC4-AF0F-C871-B4CACAF2C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79528" y="853769"/>
            <a:ext cx="3302443" cy="26906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A95522-82BA-6434-3561-B7AA2F7761C3}"/>
              </a:ext>
            </a:extLst>
          </p:cNvPr>
          <p:cNvSpPr txBox="1"/>
          <p:nvPr/>
        </p:nvSpPr>
        <p:spPr>
          <a:xfrm>
            <a:off x="4743921" y="942530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Twinkl Cursive Looped" panose="02000000000000000000" pitchFamily="2" charset="0"/>
              </a:rPr>
              <a:t>Map of Europe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23EAD1-64F4-C83F-BA82-3E1CE5AF9B98}"/>
              </a:ext>
            </a:extLst>
          </p:cNvPr>
          <p:cNvSpPr txBox="1"/>
          <p:nvPr/>
        </p:nvSpPr>
        <p:spPr>
          <a:xfrm>
            <a:off x="8543809" y="3170128"/>
            <a:ext cx="2634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latin typeface="Twinkl Cursive Looped" panose="02000000000000000000" pitchFamily="2" charset="0"/>
              </a:rPr>
              <a:t>Countries where the Alps are located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FF4367B-0B4C-ACFD-BDDB-92B93E508AE7}"/>
              </a:ext>
            </a:extLst>
          </p:cNvPr>
          <p:cNvGraphicFramePr>
            <a:graphicFrameLocks noGrp="1"/>
          </p:cNvGraphicFramePr>
          <p:nvPr/>
        </p:nvGraphicFramePr>
        <p:xfrm>
          <a:off x="4399470" y="3721118"/>
          <a:ext cx="7539488" cy="28749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52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407">
                  <a:extLst>
                    <a:ext uri="{9D8B030D-6E8A-4147-A177-3AD203B41FA5}">
                      <a16:colId xmlns:a16="http://schemas.microsoft.com/office/drawing/2014/main" val="1557346020"/>
                    </a:ext>
                  </a:extLst>
                </a:gridCol>
                <a:gridCol w="1558507">
                  <a:extLst>
                    <a:ext uri="{9D8B030D-6E8A-4147-A177-3AD203B41FA5}">
                      <a16:colId xmlns:a16="http://schemas.microsoft.com/office/drawing/2014/main" val="2420111330"/>
                    </a:ext>
                  </a:extLst>
                </a:gridCol>
                <a:gridCol w="954655">
                  <a:extLst>
                    <a:ext uri="{9D8B030D-6E8A-4147-A177-3AD203B41FA5}">
                      <a16:colId xmlns:a16="http://schemas.microsoft.com/office/drawing/2014/main" val="3489528360"/>
                    </a:ext>
                  </a:extLst>
                </a:gridCol>
                <a:gridCol w="1512499">
                  <a:extLst>
                    <a:ext uri="{9D8B030D-6E8A-4147-A177-3AD203B41FA5}">
                      <a16:colId xmlns:a16="http://schemas.microsoft.com/office/drawing/2014/main" val="220803875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711863694"/>
                    </a:ext>
                  </a:extLst>
                </a:gridCol>
              </a:tblGrid>
              <a:tr h="280361">
                <a:tc gridSpan="6"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What features are found in the Alps?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361">
                <a:tc gridSpan="6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latin typeface="Twinkl Cursive Looped" panose="02000000000000000000" pitchFamily="2" charset="0"/>
                        </a:rPr>
                        <a:t>Physical features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b="1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1771394"/>
                  </a:ext>
                </a:extLst>
              </a:tr>
              <a:tr h="945768"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Mont Blanc (highest mountain in the Alps)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latin typeface="Twinkl Cursive Looped" panose="02000000000000000000" pitchFamily="2" charset="0"/>
                        </a:rPr>
                        <a:t>Pasterze Glacier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latin typeface="Twinkl Cursive Looped" panose="02000000000000000000" pitchFamily="2" charset="0"/>
                        </a:rPr>
                        <a:t>Lake Worthersee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361"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latin typeface="Twinkl Cursive Looped" panose="02000000000000000000" pitchFamily="2" charset="0"/>
                        </a:rPr>
                        <a:t>Human features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992"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err="1">
                          <a:latin typeface="Twinkl Cursive Looped" panose="02000000000000000000" pitchFamily="2" charset="0"/>
                        </a:rPr>
                        <a:t>Nordkette</a:t>
                      </a:r>
                      <a:r>
                        <a:rPr lang="en-GB" sz="1200">
                          <a:latin typeface="Twinkl Cursive Looped" panose="02000000000000000000" pitchFamily="2" charset="0"/>
                        </a:rPr>
                        <a:t> cable car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Hohensalz-burg Fortress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latin typeface="Twinkl Cursive Looped" panose="02000000000000000000" pitchFamily="2" charset="0"/>
                        </a:rPr>
                        <a:t>Chamonix (ski resort)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663872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07C2381-72CA-8740-AE23-274C216D28EB}"/>
              </a:ext>
            </a:extLst>
          </p:cNvPr>
          <p:cNvGraphicFramePr>
            <a:graphicFrameLocks noGrp="1"/>
          </p:cNvGraphicFramePr>
          <p:nvPr/>
        </p:nvGraphicFramePr>
        <p:xfrm>
          <a:off x="110545" y="3229119"/>
          <a:ext cx="4177534" cy="180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9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539">
                  <a:extLst>
                    <a:ext uri="{9D8B030D-6E8A-4147-A177-3AD203B41FA5}">
                      <a16:colId xmlns:a16="http://schemas.microsoft.com/office/drawing/2014/main" val="396695129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Climate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862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Most of the Alps have a </a:t>
                      </a:r>
                      <a:r>
                        <a:rPr lang="en-GB" sz="1200" b="1">
                          <a:latin typeface="Twinkl Cursive Looped" panose="02000000000000000000" pitchFamily="2" charset="0"/>
                        </a:rPr>
                        <a:t>mountain climate</a:t>
                      </a:r>
                      <a:r>
                        <a:rPr lang="en-GB" sz="1200">
                          <a:latin typeface="Twinkl Cursive Looped" panose="02000000000000000000" pitchFamily="2" charset="0"/>
                        </a:rPr>
                        <a:t>. It is much colder than the surrounding climate due to the height of the mountains. Lower regions of the Alps have a </a:t>
                      </a:r>
                      <a:r>
                        <a:rPr lang="en-GB" sz="1200" b="1">
                          <a:latin typeface="Twinkl Cursive Looped" panose="02000000000000000000" pitchFamily="2" charset="0"/>
                        </a:rPr>
                        <a:t>temperate climate</a:t>
                      </a:r>
                      <a:r>
                        <a:rPr lang="en-GB" sz="1200">
                          <a:latin typeface="Twinkl Cursive Looped" panose="02000000000000000000" pitchFamily="2" charset="0"/>
                        </a:rPr>
                        <a:t>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6AFFA60E-72F8-29D2-C881-AF05AC40E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18" y="3721118"/>
            <a:ext cx="1925167" cy="1148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CC2D66-D4C2-4E9F-9728-4D162F1182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1462" y="4302452"/>
            <a:ext cx="1360555" cy="8726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FFC287-C169-5028-BFEF-3738487611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3306" y="5640282"/>
            <a:ext cx="1384425" cy="876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35C2E-25D5-874C-E965-DFB0930107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80331" y="4333664"/>
            <a:ext cx="1391643" cy="835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B14FD-A881-AE79-AD08-DE470061F5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94866" y="5640282"/>
            <a:ext cx="1398288" cy="8359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C84755-1FCF-3C50-DB6F-243CA5E178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13266" y="5646079"/>
            <a:ext cx="1360556" cy="8653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1A7DA30-BF9A-5490-F597-04A56F2835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0288" y="4362604"/>
            <a:ext cx="1360555" cy="871530"/>
          </a:xfrm>
          <a:prstGeom prst="rect">
            <a:avLst/>
          </a:prstGeom>
        </p:spPr>
      </p:pic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73F943C4-0B08-CAD6-B86A-8E0ADA23FDE8}"/>
              </a:ext>
            </a:extLst>
          </p:cNvPr>
          <p:cNvGraphicFramePr>
            <a:graphicFrameLocks noGrp="1"/>
          </p:cNvGraphicFramePr>
          <p:nvPr/>
        </p:nvGraphicFramePr>
        <p:xfrm>
          <a:off x="105329" y="5116910"/>
          <a:ext cx="4177534" cy="152839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96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201">
                  <a:extLst>
                    <a:ext uri="{9D8B030D-6E8A-4147-A177-3AD203B41FA5}">
                      <a16:colId xmlns:a16="http://schemas.microsoft.com/office/drawing/2014/main" val="3966951295"/>
                    </a:ext>
                  </a:extLst>
                </a:gridCol>
              </a:tblGrid>
              <a:tr h="225051">
                <a:tc gridSpan="2"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Biomes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4072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winkl Cursive Looped" panose="02000000000000000000" pitchFamily="2" charset="0"/>
                        </a:rPr>
                        <a:t>The Alps are a </a:t>
                      </a:r>
                      <a:r>
                        <a:rPr lang="en-US" sz="1200" b="1">
                          <a:latin typeface="Twinkl Cursive Looped" panose="02000000000000000000" pitchFamily="2" charset="0"/>
                        </a:rPr>
                        <a:t>temperate forest biome</a:t>
                      </a:r>
                      <a:r>
                        <a:rPr lang="en-US" sz="1200">
                          <a:latin typeface="Twinkl Cursive Looped" panose="02000000000000000000" pitchFamily="2" charset="0"/>
                        </a:rPr>
                        <a:t>. There are </a:t>
                      </a:r>
                      <a:r>
                        <a:rPr lang="en-US" sz="1200" b="1">
                          <a:latin typeface="Twinkl Cursive Looped" panose="02000000000000000000" pitchFamily="2" charset="0"/>
                        </a:rPr>
                        <a:t>deciduous forests </a:t>
                      </a:r>
                      <a:r>
                        <a:rPr lang="en-US" sz="1200">
                          <a:latin typeface="Twinkl Cursive Looped" panose="02000000000000000000" pitchFamily="2" charset="0"/>
                        </a:rPr>
                        <a:t>on the valley floors and </a:t>
                      </a:r>
                      <a:r>
                        <a:rPr lang="en-US" sz="1200" b="1">
                          <a:latin typeface="Twinkl Cursive Looped" panose="02000000000000000000" pitchFamily="2" charset="0"/>
                        </a:rPr>
                        <a:t>coniferous forests </a:t>
                      </a:r>
                      <a:r>
                        <a:rPr lang="en-US" sz="1200">
                          <a:latin typeface="Twinkl Cursive Looped" panose="02000000000000000000" pitchFamily="2" charset="0"/>
                        </a:rPr>
                        <a:t>with less </a:t>
                      </a:r>
                      <a:r>
                        <a:rPr lang="en-US" sz="1200" b="1">
                          <a:latin typeface="Twinkl Cursive Looped" panose="02000000000000000000" pitchFamily="2" charset="0"/>
                        </a:rPr>
                        <a:t>vegetation</a:t>
                      </a:r>
                      <a:r>
                        <a:rPr lang="en-US" sz="1200">
                          <a:latin typeface="Twinkl Cursive Looped" panose="02000000000000000000" pitchFamily="2" charset="0"/>
                        </a:rPr>
                        <a:t> at higher elevations. </a:t>
                      </a:r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1605996F-2A5D-CAC8-7F88-FBB67CB412A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5224" y="5496663"/>
            <a:ext cx="1583643" cy="109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04716" y="91012"/>
          <a:ext cx="11132068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946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Summer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aseline="0"/>
                        <a:t>Geography – What is life like in the Alps?</a:t>
                      </a:r>
                      <a:endParaRPr lang="en-GB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5" name="Picture 44">
            <a:extLst>
              <a:ext uri="{FF2B5EF4-FFF2-40B4-BE49-F238E27FC236}">
                <a16:creationId xmlns:a16="http://schemas.microsoft.com/office/drawing/2014/main" id="{C07C3FAF-E4D2-4BA1-9AB4-6F170EDF0A3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433" y="109109"/>
            <a:ext cx="254000" cy="3346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6" name="Picture 2" descr="Abstract Vector Landscape Nature Or Outdoor Mountain View Silhouette Stock  Illustration - Download Image Now - iStock">
            <a:extLst>
              <a:ext uri="{FF2B5EF4-FFF2-40B4-BE49-F238E27FC236}">
                <a16:creationId xmlns:a16="http://schemas.microsoft.com/office/drawing/2014/main" id="{309848A6-36D7-4444-8ED5-50792CB13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9"/>
          <a:stretch>
            <a:fillRect/>
          </a:stretch>
        </p:blipFill>
        <p:spPr bwMode="auto">
          <a:xfrm>
            <a:off x="6224915" y="82290"/>
            <a:ext cx="6588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 descr="land use Icon - Free PNG &amp; SVG 2885149 - Noun Project">
            <a:extLst>
              <a:ext uri="{FF2B5EF4-FFF2-40B4-BE49-F238E27FC236}">
                <a16:creationId xmlns:a16="http://schemas.microsoft.com/office/drawing/2014/main" id="{13402623-50C9-471E-8192-F75905BC094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862" y="109109"/>
            <a:ext cx="370221" cy="334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0600797-6DB5-40AA-B216-EA58A9E75E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17" y="61160"/>
            <a:ext cx="463371" cy="3972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 descr="St Margaret's Lee CE Primary School - Geography">
            <a:extLst>
              <a:ext uri="{FF2B5EF4-FFF2-40B4-BE49-F238E27FC236}">
                <a16:creationId xmlns:a16="http://schemas.microsoft.com/office/drawing/2014/main" id="{EA6D4052-7E4B-184D-1D56-92E6EC9B1C7D}"/>
              </a:ext>
            </a:extLst>
          </p:cNvPr>
          <p:cNvPicPr/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9" t="47927" r="1424" b="26896"/>
          <a:stretch/>
        </p:blipFill>
        <p:spPr bwMode="auto">
          <a:xfrm>
            <a:off x="7840722" y="135202"/>
            <a:ext cx="370221" cy="323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88F7AE63-DD9A-3043-D647-978830DF9CE7}"/>
              </a:ext>
            </a:extLst>
          </p:cNvPr>
          <p:cNvGraphicFramePr>
            <a:graphicFrameLocks noGrp="1"/>
          </p:cNvGraphicFramePr>
          <p:nvPr/>
        </p:nvGraphicFramePr>
        <p:xfrm>
          <a:off x="3686670" y="3365175"/>
          <a:ext cx="7539488" cy="3216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3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3087">
                  <a:extLst>
                    <a:ext uri="{9D8B030D-6E8A-4147-A177-3AD203B41FA5}">
                      <a16:colId xmlns:a16="http://schemas.microsoft.com/office/drawing/2014/main" val="1330507908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Vocabulary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003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kern="1200">
                          <a:latin typeface="Twinkl Cursive Looped" panose="02000000000000000000" pitchFamily="2" charset="0"/>
                        </a:rPr>
                        <a:t>tectonic plates</a:t>
                      </a:r>
                      <a:endParaRPr lang="en-GB" sz="1200" b="1" kern="1200">
                        <a:solidFill>
                          <a:schemeClr val="dk1"/>
                        </a:solidFill>
                        <a:latin typeface="Twinkl Cursive Looped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 b="0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Large moving pieces of</a:t>
                      </a:r>
                      <a:r>
                        <a:rPr lang="en-GB" sz="1200" b="0" kern="1200" baseline="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 solid rock on the Earth’s surface</a:t>
                      </a:r>
                      <a:endParaRPr lang="en-GB" sz="1200" b="0" kern="1200">
                        <a:solidFill>
                          <a:schemeClr val="dk1"/>
                        </a:solidFill>
                        <a:latin typeface="Twinkl Cursive Looped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climate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Long-term weather conditions in a specific region</a:t>
                      </a:r>
                      <a:endParaRPr lang="en-GB" sz="1200" b="0" kern="1200">
                        <a:solidFill>
                          <a:schemeClr val="dk1"/>
                        </a:solidFill>
                        <a:latin typeface="Twinkl Cursive Looped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44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glacier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Twinkl Cursive Looped" panose="02000000000000000000" pitchFamily="2" charset="0"/>
                        </a:rPr>
                        <a:t>A slow-moving mass of ice formed by the accumulation of compact snow on mountains</a:t>
                      </a:r>
                      <a:endParaRPr lang="en-GB" sz="1200" b="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6638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temperate climate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Twinkl Cursive Looped" panose="02000000000000000000" pitchFamily="2" charset="0"/>
                        </a:rPr>
                        <a:t>A region with mild temperatures (warm summers and cold winters)</a:t>
                      </a:r>
                      <a:endParaRPr lang="en-GB" sz="1200" b="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2903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Twinkl Cursive Looped" panose="02000000000000000000" pitchFamily="2" charset="0"/>
                        </a:rPr>
                        <a:t>coniferous forests </a:t>
                      </a:r>
                      <a:endParaRPr lang="en-GB" sz="1200" b="1" kern="1200">
                        <a:solidFill>
                          <a:schemeClr val="dk1"/>
                        </a:solidFill>
                        <a:latin typeface="Twinkl Cursive Looped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Twinkl Cursive Looped" panose="02000000000000000000" pitchFamily="2" charset="0"/>
                        </a:rPr>
                        <a:t>Trees that do not shed their leaves in autumn and winter</a:t>
                      </a:r>
                      <a:endParaRPr lang="en-GB" sz="1200" b="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01128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latin typeface="Twinkl Cursive Looped" panose="02000000000000000000" pitchFamily="2" charset="0"/>
                        </a:rPr>
                        <a:t>deciduous forests </a:t>
                      </a:r>
                      <a:endParaRPr lang="en-GB" sz="1200" b="1" kern="1200">
                        <a:solidFill>
                          <a:schemeClr val="dk1"/>
                        </a:solidFill>
                        <a:latin typeface="Twinkl Cursive Looped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Twinkl Cursive Looped" panose="02000000000000000000" pitchFamily="2" charset="0"/>
                        </a:rPr>
                        <a:t>Trees that shed their leaves in autumn and winter</a:t>
                      </a:r>
                      <a:endParaRPr lang="en-GB" sz="1200" b="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0957391"/>
                  </a:ext>
                </a:extLst>
              </a:tr>
              <a:tr h="258406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vegetation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Twinkl Cursive Looped" panose="02000000000000000000" pitchFamily="2" charset="0"/>
                        </a:rPr>
                        <a:t>All the plants that grow in a certain area</a:t>
                      </a:r>
                      <a:endParaRPr lang="en-GB" sz="1200" b="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7728777"/>
                  </a:ext>
                </a:extLst>
              </a:tr>
              <a:tr h="258406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recreational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latin typeface="Twinkl Cursive Looped" panose="02000000000000000000" pitchFamily="2" charset="0"/>
                        </a:rPr>
                        <a:t>Land use that provides leisure activities</a:t>
                      </a:r>
                      <a:endParaRPr lang="en-GB" sz="1200" b="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2728777"/>
                  </a:ext>
                </a:extLst>
              </a:tr>
              <a:tr h="258406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tourist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atin typeface="Twinkl Cursive Looped" panose="02000000000000000000" pitchFamily="2" charset="0"/>
                        </a:rPr>
                        <a:t>A person who travels to a place for pleasure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5332892"/>
                  </a:ext>
                </a:extLst>
              </a:tr>
              <a:tr h="258406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latin typeface="Twinkl Cursive Looped" panose="02000000000000000000" pitchFamily="2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kern="1200">
                          <a:solidFill>
                            <a:schemeClr val="dk1"/>
                          </a:solidFill>
                          <a:latin typeface="Twinkl Cursive Looped" panose="02000000000000000000" pitchFamily="2" charset="0"/>
                          <a:ea typeface="+mn-ea"/>
                          <a:cs typeface="+mn-cs"/>
                        </a:rPr>
                        <a:t>tourism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>
                          <a:latin typeface="Twinkl Cursive Looped" panose="02000000000000000000" pitchFamily="2" charset="0"/>
                        </a:rPr>
                        <a:t>Travel for pleasure in which people visit places of interest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7708163"/>
                  </a:ext>
                </a:extLst>
              </a:tr>
            </a:tbl>
          </a:graphicData>
        </a:graphic>
      </p:graphicFrame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A456376D-343F-7A7F-40EE-9D6C499B37C6}"/>
              </a:ext>
            </a:extLst>
          </p:cNvPr>
          <p:cNvGraphicFramePr>
            <a:graphicFrameLocks noGrp="1"/>
          </p:cNvGraphicFramePr>
          <p:nvPr/>
        </p:nvGraphicFramePr>
        <p:xfrm>
          <a:off x="204716" y="530669"/>
          <a:ext cx="3390740" cy="276205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95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5370">
                  <a:extLst>
                    <a:ext uri="{9D8B030D-6E8A-4147-A177-3AD203B41FA5}">
                      <a16:colId xmlns:a16="http://schemas.microsoft.com/office/drawing/2014/main" val="906157330"/>
                    </a:ext>
                  </a:extLst>
                </a:gridCol>
              </a:tblGrid>
              <a:tr h="292197">
                <a:tc gridSpan="2"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Where is Innsbruck located?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2830">
                <a:tc gridSpan="2"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898574"/>
                  </a:ext>
                </a:extLst>
              </a:tr>
              <a:tr h="275302"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Twinkl Cursive Looped" panose="02000000000000000000" pitchFamily="2" charset="0"/>
                        </a:rPr>
                        <a:t>Continent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Europe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6702988"/>
                  </a:ext>
                </a:extLst>
              </a:tr>
              <a:tr h="133165">
                <a:tc>
                  <a:txBody>
                    <a:bodyPr/>
                    <a:lstStyle/>
                    <a:p>
                      <a:r>
                        <a:rPr lang="en-GB" sz="1200" b="1">
                          <a:latin typeface="Twinkl Cursive Looped" panose="02000000000000000000" pitchFamily="2" charset="0"/>
                        </a:rPr>
                        <a:t>Country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Austria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9917194"/>
                  </a:ext>
                </a:extLst>
              </a:tr>
            </a:tbl>
          </a:graphicData>
        </a:graphic>
      </p:graphicFrame>
      <p:pic>
        <p:nvPicPr>
          <p:cNvPr id="51" name="Picture 50">
            <a:extLst>
              <a:ext uri="{FF2B5EF4-FFF2-40B4-BE49-F238E27FC236}">
                <a16:creationId xmlns:a16="http://schemas.microsoft.com/office/drawing/2014/main" id="{A3A5B531-1507-5706-05B7-6BAC9491F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929" y="946164"/>
            <a:ext cx="3094234" cy="161060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F455E19C-8E7B-9D65-2C12-259AF1D49EE4}"/>
              </a:ext>
            </a:extLst>
          </p:cNvPr>
          <p:cNvSpPr txBox="1"/>
          <p:nvPr/>
        </p:nvSpPr>
        <p:spPr>
          <a:xfrm>
            <a:off x="295929" y="968077"/>
            <a:ext cx="843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latin typeface="Twinkl Cursive Looped" panose="02000000000000000000" pitchFamily="2" charset="0"/>
              </a:rPr>
              <a:t>Innsbruck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E7AFC68-D472-765A-3474-111C34E8E32C}"/>
              </a:ext>
            </a:extLst>
          </p:cNvPr>
          <p:cNvCxnSpPr>
            <a:cxnSpLocks/>
          </p:cNvCxnSpPr>
          <p:nvPr/>
        </p:nvCxnSpPr>
        <p:spPr>
          <a:xfrm>
            <a:off x="838684" y="1183417"/>
            <a:ext cx="241918" cy="831814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9EA14986-9617-2F01-27AF-521E8BBE3718}"/>
              </a:ext>
            </a:extLst>
          </p:cNvPr>
          <p:cNvGraphicFramePr>
            <a:graphicFrameLocks noGrp="1"/>
          </p:cNvGraphicFramePr>
          <p:nvPr/>
        </p:nvGraphicFramePr>
        <p:xfrm>
          <a:off x="3686669" y="535996"/>
          <a:ext cx="7539488" cy="27567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52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407">
                  <a:extLst>
                    <a:ext uri="{9D8B030D-6E8A-4147-A177-3AD203B41FA5}">
                      <a16:colId xmlns:a16="http://schemas.microsoft.com/office/drawing/2014/main" val="1557346020"/>
                    </a:ext>
                  </a:extLst>
                </a:gridCol>
                <a:gridCol w="1558507">
                  <a:extLst>
                    <a:ext uri="{9D8B030D-6E8A-4147-A177-3AD203B41FA5}">
                      <a16:colId xmlns:a16="http://schemas.microsoft.com/office/drawing/2014/main" val="2420111330"/>
                    </a:ext>
                  </a:extLst>
                </a:gridCol>
                <a:gridCol w="954655">
                  <a:extLst>
                    <a:ext uri="{9D8B030D-6E8A-4147-A177-3AD203B41FA5}">
                      <a16:colId xmlns:a16="http://schemas.microsoft.com/office/drawing/2014/main" val="3489528360"/>
                    </a:ext>
                  </a:extLst>
                </a:gridCol>
                <a:gridCol w="1512499">
                  <a:extLst>
                    <a:ext uri="{9D8B030D-6E8A-4147-A177-3AD203B41FA5}">
                      <a16:colId xmlns:a16="http://schemas.microsoft.com/office/drawing/2014/main" val="2208038750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711863694"/>
                    </a:ext>
                  </a:extLst>
                </a:gridCol>
              </a:tblGrid>
              <a:tr h="333974">
                <a:tc gridSpan="6"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What recreational activities are there is Innsbruck? 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8185"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The Alpine Zoo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latin typeface="Twinkl Cursive Looped" panose="02000000000000000000" pitchFamily="2" charset="0"/>
                        </a:rPr>
                        <a:t>The Court Church (tomb and bronze statues)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err="1">
                          <a:latin typeface="Twinkl Cursive Looped" panose="02000000000000000000" pitchFamily="2" charset="0"/>
                        </a:rPr>
                        <a:t>Bergisel</a:t>
                      </a:r>
                      <a:r>
                        <a:rPr lang="en-GB" sz="1200">
                          <a:latin typeface="Twinkl Cursive Looped" panose="02000000000000000000" pitchFamily="2" charset="0"/>
                        </a:rPr>
                        <a:t> Ski Jump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573"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Nordkette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Twinkl Cursive Looped" panose="02000000000000000000" pitchFamily="2" charset="0"/>
                        </a:rPr>
                        <a:t>Swarovski Crystal Worlds</a:t>
                      </a:r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err="1">
                          <a:latin typeface="Twinkl Cursive Looped" panose="02000000000000000000" pitchFamily="2" charset="0"/>
                        </a:rPr>
                        <a:t>Ambras</a:t>
                      </a:r>
                      <a:r>
                        <a:rPr lang="en-US" sz="1200">
                          <a:latin typeface="Twinkl Cursive Looped" panose="02000000000000000000" pitchFamily="2" charset="0"/>
                        </a:rPr>
                        <a:t> Castle (the oldest museum in the world)</a:t>
                      </a:r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6638724"/>
                  </a:ext>
                </a:extLst>
              </a:tr>
            </a:tbl>
          </a:graphicData>
        </a:graphic>
      </p:graphicFrame>
      <p:pic>
        <p:nvPicPr>
          <p:cNvPr id="59" name="Picture 58">
            <a:extLst>
              <a:ext uri="{FF2B5EF4-FFF2-40B4-BE49-F238E27FC236}">
                <a16:creationId xmlns:a16="http://schemas.microsoft.com/office/drawing/2014/main" id="{5C625E59-FB4D-ED91-4308-80396516A1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2918" y="946164"/>
            <a:ext cx="1085012" cy="106900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69686E3-7BA1-C6DA-493E-AF49D4A6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6862" y="1027924"/>
            <a:ext cx="1372050" cy="87411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EBA8096-CC03-9646-AEEA-C90A6B616F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3183" y="968077"/>
            <a:ext cx="1204094" cy="999398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EDCF047D-4503-6882-497D-A892C0875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1410" y="2245471"/>
            <a:ext cx="1347640" cy="845896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527C1B8D-EDCC-8D62-8445-8D110168B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24414" y="2241346"/>
            <a:ext cx="1347640" cy="888167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CDE2363B-F6FE-DC2C-69FA-E22CD2DB86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4836" y="2245471"/>
            <a:ext cx="1357886" cy="845896"/>
          </a:xfrm>
          <a:prstGeom prst="rect">
            <a:avLst/>
          </a:prstGeom>
        </p:spPr>
      </p:pic>
      <p:graphicFrame>
        <p:nvGraphicFramePr>
          <p:cNvPr id="1031" name="Table 1030">
            <a:extLst>
              <a:ext uri="{FF2B5EF4-FFF2-40B4-BE49-F238E27FC236}">
                <a16:creationId xmlns:a16="http://schemas.microsoft.com/office/drawing/2014/main" id="{209D6BC3-48CF-05B5-631B-70C31FF50828}"/>
              </a:ext>
            </a:extLst>
          </p:cNvPr>
          <p:cNvGraphicFramePr>
            <a:graphicFrameLocks noGrp="1"/>
          </p:cNvGraphicFramePr>
          <p:nvPr/>
        </p:nvGraphicFramePr>
        <p:xfrm>
          <a:off x="204716" y="3361545"/>
          <a:ext cx="3297436" cy="32160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24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4359">
                  <a:extLst>
                    <a:ext uri="{9D8B030D-6E8A-4147-A177-3AD203B41FA5}">
                      <a16:colId xmlns:a16="http://schemas.microsoft.com/office/drawing/2014/main" val="450731206"/>
                    </a:ext>
                  </a:extLst>
                </a:gridCol>
                <a:gridCol w="824359">
                  <a:extLst>
                    <a:ext uri="{9D8B030D-6E8A-4147-A177-3AD203B41FA5}">
                      <a16:colId xmlns:a16="http://schemas.microsoft.com/office/drawing/2014/main" val="2604884722"/>
                    </a:ext>
                  </a:extLst>
                </a:gridCol>
                <a:gridCol w="824359">
                  <a:extLst>
                    <a:ext uri="{9D8B030D-6E8A-4147-A177-3AD203B41FA5}">
                      <a16:colId xmlns:a16="http://schemas.microsoft.com/office/drawing/2014/main" val="631585702"/>
                    </a:ext>
                  </a:extLst>
                </a:gridCol>
              </a:tblGrid>
              <a:tr h="348721">
                <a:tc gridSpan="4">
                  <a:txBody>
                    <a:bodyPr/>
                    <a:lstStyle/>
                    <a:p>
                      <a:r>
                        <a:rPr lang="en-GB" sz="1200">
                          <a:latin typeface="Twinkl Cursive Looped" panose="02000000000000000000" pitchFamily="2" charset="0"/>
                        </a:rPr>
                        <a:t>OS map symbols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>
                        <a:latin typeface="Twinkl Cursive Looped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472">
                <a:tc>
                  <a:txBody>
                    <a:bodyPr/>
                    <a:lstStyle/>
                    <a:p>
                      <a:endParaRPr lang="en-GB" sz="1200"/>
                    </a:p>
                    <a:p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latin typeface="Twinkl Cursive Looped" panose="02000000000000000000" pitchFamily="2" charset="0"/>
                        </a:rPr>
                        <a:t>building / important building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900">
                          <a:latin typeface="Twinkl Cursive Looped"/>
                        </a:rPr>
                        <a:t>recreational route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9898574"/>
                  </a:ext>
                </a:extLst>
              </a:tr>
              <a:tr h="57347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Twinkl Cursive Looped" panose="02000000000000000000" pitchFamily="2" charset="0"/>
                        </a:rPr>
                        <a:t>non-coniferous trees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00">
                          <a:latin typeface="Twinkl Cursive Looped"/>
                        </a:rPr>
                        <a:t>school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3093476"/>
                  </a:ext>
                </a:extLst>
              </a:tr>
              <a:tr h="57347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00">
                          <a:latin typeface="Twinkl Cursive Looped"/>
                        </a:rPr>
                        <a:t>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00">
                          <a:latin typeface="Twinkl Cursive Looped"/>
                        </a:rPr>
                        <a:t>place of worship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7904163"/>
                  </a:ext>
                </a:extLst>
              </a:tr>
              <a:tr h="57347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Twinkl Cursive Looped" panose="02000000000000000000" pitchFamily="2" charset="0"/>
                        </a:rPr>
                        <a:t>traffic-free cycle route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00">
                          <a:latin typeface="Twinkl Cursive Looped"/>
                        </a:rPr>
                        <a:t>main road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7422402"/>
                  </a:ext>
                </a:extLst>
              </a:tr>
              <a:tr h="57347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00">
                          <a:latin typeface="Twinkl Cursive Looped"/>
                        </a:rPr>
                        <a:t>golf course or links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1200">
                        <a:latin typeface="Twinkl Cursive Looped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000">
                          <a:latin typeface="Twinkl Cursive Looped"/>
                        </a:rPr>
                        <a:t>secondary road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8867358"/>
                  </a:ext>
                </a:extLst>
              </a:tr>
            </a:tbl>
          </a:graphicData>
        </a:graphic>
      </p:graphicFrame>
      <p:pic>
        <p:nvPicPr>
          <p:cNvPr id="2" name="Picture 4" descr="OS Map Symbols Explained | MapServe®">
            <a:extLst>
              <a:ext uri="{FF2B5EF4-FFF2-40B4-BE49-F238E27FC236}">
                <a16:creationId xmlns:a16="http://schemas.microsoft.com/office/drawing/2014/main" id="{D52243EE-DCB7-4C20-DCE1-17FDF11B1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17297" r="5713" b="16009"/>
          <a:stretch/>
        </p:blipFill>
        <p:spPr bwMode="auto">
          <a:xfrm>
            <a:off x="219583" y="3899069"/>
            <a:ext cx="746259" cy="21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Year 7 The Cedars - OS Map Symbols Test Flashcards | Quizlet">
            <a:extLst>
              <a:ext uri="{FF2B5EF4-FFF2-40B4-BE49-F238E27FC236}">
                <a16:creationId xmlns:a16="http://schemas.microsoft.com/office/drawing/2014/main" id="{48FC4DE2-E0DA-C0A5-666F-058AECC5B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0" r="60323" b="19305"/>
          <a:stretch/>
        </p:blipFill>
        <p:spPr bwMode="auto">
          <a:xfrm>
            <a:off x="385170" y="4429312"/>
            <a:ext cx="453514" cy="44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OS Map Symbols Explained | MapServe®">
            <a:extLst>
              <a:ext uri="{FF2B5EF4-FFF2-40B4-BE49-F238E27FC236}">
                <a16:creationId xmlns:a16="http://schemas.microsoft.com/office/drawing/2014/main" id="{C4153C95-FC19-C7DD-A9DF-A4D6412ED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96" y="4969585"/>
            <a:ext cx="555832" cy="3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OS Map Symbols Explained | MapServe®">
            <a:extLst>
              <a:ext uri="{FF2B5EF4-FFF2-40B4-BE49-F238E27FC236}">
                <a16:creationId xmlns:a16="http://schemas.microsoft.com/office/drawing/2014/main" id="{F51D5B52-3E97-B178-631A-D8860749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38905" r="23696" b="28667"/>
          <a:stretch/>
        </p:blipFill>
        <p:spPr bwMode="auto">
          <a:xfrm>
            <a:off x="295929" y="5674583"/>
            <a:ext cx="647890" cy="8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BA49FB-FF2C-800F-2D40-9FEE16684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4034" t="68876" r="90377" b="21705"/>
          <a:stretch/>
        </p:blipFill>
        <p:spPr>
          <a:xfrm>
            <a:off x="443298" y="6150042"/>
            <a:ext cx="274320" cy="283464"/>
          </a:xfrm>
          <a:prstGeom prst="rect">
            <a:avLst/>
          </a:prstGeom>
        </p:spPr>
      </p:pic>
      <p:pic>
        <p:nvPicPr>
          <p:cNvPr id="1026" name="Picture 2" descr="Public Rights of Way | OS GetOutside">
            <a:extLst>
              <a:ext uri="{FF2B5EF4-FFF2-40B4-BE49-F238E27FC236}">
                <a16:creationId xmlns:a16="http://schemas.microsoft.com/office/drawing/2014/main" id="{DEB3AB80-AAF7-67F2-604C-508282890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26000" r="8079" b="54769"/>
          <a:stretch/>
        </p:blipFill>
        <p:spPr bwMode="auto">
          <a:xfrm>
            <a:off x="1918287" y="3899069"/>
            <a:ext cx="673004" cy="9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S Map Symbols | Teaching Resources">
            <a:extLst>
              <a:ext uri="{FF2B5EF4-FFF2-40B4-BE49-F238E27FC236}">
                <a16:creationId xmlns:a16="http://schemas.microsoft.com/office/drawing/2014/main" id="{6F93DB9F-3DD2-62BD-B44A-51C75CD5A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8" t="57936" r="41104" b="27216"/>
          <a:stretch/>
        </p:blipFill>
        <p:spPr bwMode="auto">
          <a:xfrm>
            <a:off x="2028346" y="4971211"/>
            <a:ext cx="427619" cy="3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S Map Symbols | Teaching Resources">
            <a:extLst>
              <a:ext uri="{FF2B5EF4-FFF2-40B4-BE49-F238E27FC236}">
                <a16:creationId xmlns:a16="http://schemas.microsoft.com/office/drawing/2014/main" id="{7B08CE80-0215-6453-7A0D-C628DE34B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8" t="40548" r="41104" b="46836"/>
          <a:stretch/>
        </p:blipFill>
        <p:spPr bwMode="auto">
          <a:xfrm>
            <a:off x="2028346" y="4419748"/>
            <a:ext cx="452886" cy="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 OS25K Roads - main (A) road">
            <a:extLst>
              <a:ext uri="{FF2B5EF4-FFF2-40B4-BE49-F238E27FC236}">
                <a16:creationId xmlns:a16="http://schemas.microsoft.com/office/drawing/2014/main" id="{B17274DD-9AD1-74D0-4EB9-76F2420C23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33" r="57294" b="9787"/>
          <a:stretch/>
        </p:blipFill>
        <p:spPr bwMode="auto">
          <a:xfrm>
            <a:off x="1876077" y="5678542"/>
            <a:ext cx="757424" cy="9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 OS25K Roads - secondary (B) road">
            <a:extLst>
              <a:ext uri="{FF2B5EF4-FFF2-40B4-BE49-F238E27FC236}">
                <a16:creationId xmlns:a16="http://schemas.microsoft.com/office/drawing/2014/main" id="{5AD6814D-9DC3-0262-2FBE-67E990606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2" r="60074"/>
          <a:stretch/>
        </p:blipFill>
        <p:spPr bwMode="auto">
          <a:xfrm>
            <a:off x="1876105" y="6246754"/>
            <a:ext cx="757395" cy="11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44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27D35-F7F6-8205-4A91-AE011154E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3CB0BE8-482A-F2E4-0715-50E1AF12D4BB}"/>
              </a:ext>
            </a:extLst>
          </p:cNvPr>
          <p:cNvGraphicFramePr>
            <a:graphicFrameLocks noGrp="1"/>
          </p:cNvGraphicFramePr>
          <p:nvPr/>
        </p:nvGraphicFramePr>
        <p:xfrm>
          <a:off x="6196499" y="517806"/>
          <a:ext cx="5832905" cy="39154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3846">
                  <a:extLst>
                    <a:ext uri="{9D8B030D-6E8A-4147-A177-3AD203B41FA5}">
                      <a16:colId xmlns:a16="http://schemas.microsoft.com/office/drawing/2014/main" val="291432951"/>
                    </a:ext>
                  </a:extLst>
                </a:gridCol>
                <a:gridCol w="1330462">
                  <a:extLst>
                    <a:ext uri="{9D8B030D-6E8A-4147-A177-3AD203B41FA5}">
                      <a16:colId xmlns:a16="http://schemas.microsoft.com/office/drawing/2014/main" val="3202758147"/>
                    </a:ext>
                  </a:extLst>
                </a:gridCol>
                <a:gridCol w="2142277">
                  <a:extLst>
                    <a:ext uri="{9D8B030D-6E8A-4147-A177-3AD203B41FA5}">
                      <a16:colId xmlns:a16="http://schemas.microsoft.com/office/drawing/2014/main" val="3550171054"/>
                    </a:ext>
                  </a:extLst>
                </a:gridCol>
                <a:gridCol w="1886320">
                  <a:extLst>
                    <a:ext uri="{9D8B030D-6E8A-4147-A177-3AD203B41FA5}">
                      <a16:colId xmlns:a16="http://schemas.microsoft.com/office/drawing/2014/main" val="4093280568"/>
                    </a:ext>
                  </a:extLst>
                </a:gridCol>
              </a:tblGrid>
              <a:tr h="257206">
                <a:tc gridSpan="4">
                  <a:txBody>
                    <a:bodyPr/>
                    <a:lstStyle/>
                    <a:p>
                      <a:r>
                        <a:rPr lang="en-GB" sz="1200"/>
                        <a:t>Physical Geography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45386"/>
                  </a:ext>
                </a:extLst>
              </a:tr>
              <a:tr h="25720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/>
                        <a:t>Landforms created by Earth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895109"/>
                  </a:ext>
                </a:extLst>
              </a:tr>
              <a:tr h="737927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Rivers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River Ouse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River Trent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665861"/>
                  </a:ext>
                </a:extLst>
              </a:tr>
              <a:tr h="887525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Coastline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Runs from River Tees to Humber Estuary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3550023"/>
                  </a:ext>
                </a:extLst>
              </a:tr>
              <a:tr h="853821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National</a:t>
                      </a:r>
                      <a:r>
                        <a:rPr lang="en-GB" sz="1200" b="1" baseline="0" dirty="0">
                          <a:solidFill>
                            <a:schemeClr val="tx1"/>
                          </a:solidFill>
                        </a:rPr>
                        <a:t> parks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North</a:t>
                      </a:r>
                      <a:r>
                        <a:rPr lang="en-GB" sz="1200" b="0" baseline="0"/>
                        <a:t> York Moors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baseline="0"/>
                        <a:t>Yorkshire Dales</a:t>
                      </a:r>
                      <a:endParaRPr lang="en-GB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384032"/>
                  </a:ext>
                </a:extLst>
              </a:tr>
              <a:tr h="887525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Mountain range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The Pennines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334677"/>
                  </a:ext>
                </a:extLst>
              </a:tr>
            </a:tbl>
          </a:graphicData>
        </a:graphic>
      </p:graphicFrame>
      <p:graphicFrame>
        <p:nvGraphicFramePr>
          <p:cNvPr id="68" name="Table 67">
            <a:extLst>
              <a:ext uri="{FF2B5EF4-FFF2-40B4-BE49-F238E27FC236}">
                <a16:creationId xmlns:a16="http://schemas.microsoft.com/office/drawing/2014/main" id="{E0E29A26-8FEA-3BFB-2630-F5BB399FF5BF}"/>
              </a:ext>
            </a:extLst>
          </p:cNvPr>
          <p:cNvGraphicFramePr>
            <a:graphicFrameLocks noGrp="1"/>
          </p:cNvGraphicFramePr>
          <p:nvPr/>
        </p:nvGraphicFramePr>
        <p:xfrm>
          <a:off x="235735" y="517806"/>
          <a:ext cx="2943434" cy="4269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7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078">
                  <a:extLst>
                    <a:ext uri="{9D8B030D-6E8A-4147-A177-3AD203B41FA5}">
                      <a16:colId xmlns:a16="http://schemas.microsoft.com/office/drawing/2014/main" val="988885623"/>
                    </a:ext>
                  </a:extLst>
                </a:gridCol>
                <a:gridCol w="1577239">
                  <a:extLst>
                    <a:ext uri="{9D8B030D-6E8A-4147-A177-3AD203B41FA5}">
                      <a16:colId xmlns:a16="http://schemas.microsoft.com/office/drawing/2014/main" val="2777353988"/>
                    </a:ext>
                  </a:extLst>
                </a:gridCol>
              </a:tblGrid>
              <a:tr h="266446"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/>
                        <a:t>Yorkshire and the Humber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4076"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Continent and country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Europe, England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023022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Major cities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Leeds, York, Bradford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4458268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Time zone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GMT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8451343"/>
                  </a:ext>
                </a:extLst>
              </a:tr>
              <a:tr h="266446"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Climate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Temperate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7837523"/>
                  </a:ext>
                </a:extLst>
              </a:tr>
              <a:tr h="2532480">
                <a:tc gridSpan="3">
                  <a:txBody>
                    <a:bodyPr/>
                    <a:lstStyle/>
                    <a:p>
                      <a:pPr algn="l"/>
                      <a:endParaRPr lang="en-GB" sz="120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GB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042559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171452A-33D8-0EDE-44A4-F5DD23488D50}"/>
              </a:ext>
            </a:extLst>
          </p:cNvPr>
          <p:cNvGraphicFramePr>
            <a:graphicFrameLocks noGrp="1"/>
          </p:cNvGraphicFramePr>
          <p:nvPr/>
        </p:nvGraphicFramePr>
        <p:xfrm>
          <a:off x="235735" y="125926"/>
          <a:ext cx="11793669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7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Summer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/>
                        <a:t>Geography – </a:t>
                      </a:r>
                      <a:r>
                        <a:rPr lang="en-GB" sz="1600" baseline="0"/>
                        <a:t>What are the similarities and differences between Yorkshire and the Humber and Brandenburg?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D158F87-307F-BF74-7B21-50CADC04489D}"/>
              </a:ext>
            </a:extLst>
          </p:cNvPr>
          <p:cNvGraphicFramePr>
            <a:graphicFrameLocks noGrp="1"/>
          </p:cNvGraphicFramePr>
          <p:nvPr/>
        </p:nvGraphicFramePr>
        <p:xfrm>
          <a:off x="3225600" y="517806"/>
          <a:ext cx="2943434" cy="4102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747">
                  <a:extLst>
                    <a:ext uri="{9D8B030D-6E8A-4147-A177-3AD203B41FA5}">
                      <a16:colId xmlns:a16="http://schemas.microsoft.com/office/drawing/2014/main" val="988885623"/>
                    </a:ext>
                  </a:extLst>
                </a:gridCol>
                <a:gridCol w="1463684">
                  <a:extLst>
                    <a:ext uri="{9D8B030D-6E8A-4147-A177-3AD203B41FA5}">
                      <a16:colId xmlns:a16="http://schemas.microsoft.com/office/drawing/2014/main" val="2777353988"/>
                    </a:ext>
                  </a:extLst>
                </a:gridCol>
              </a:tblGrid>
              <a:tr h="339317"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/>
                        <a:t>OS Symbols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607"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English Heritage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023022"/>
                  </a:ext>
                </a:extLst>
              </a:tr>
              <a:tr h="624607"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Museum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2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3429344"/>
                  </a:ext>
                </a:extLst>
              </a:tr>
              <a:tr h="624607"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Lighthouse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2405118"/>
                  </a:ext>
                </a:extLst>
              </a:tr>
              <a:tr h="624607"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Recreation, leisure or sports centre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7409010"/>
                  </a:ext>
                </a:extLst>
              </a:tr>
              <a:tr h="624607"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Youth hostel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1740304"/>
                  </a:ext>
                </a:extLst>
              </a:tr>
              <a:tr h="624607"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Singletrack railway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060803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64533420-B970-1AF7-67C4-B00E9845253C}"/>
              </a:ext>
            </a:extLst>
          </p:cNvPr>
          <p:cNvGraphicFramePr>
            <a:graphicFrameLocks noGrp="1"/>
          </p:cNvGraphicFramePr>
          <p:nvPr/>
        </p:nvGraphicFramePr>
        <p:xfrm>
          <a:off x="6197287" y="4487482"/>
          <a:ext cx="5804652" cy="2286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6420">
                  <a:extLst>
                    <a:ext uri="{9D8B030D-6E8A-4147-A177-3AD203B41FA5}">
                      <a16:colId xmlns:a16="http://schemas.microsoft.com/office/drawing/2014/main" val="291432951"/>
                    </a:ext>
                  </a:extLst>
                </a:gridCol>
                <a:gridCol w="1308243">
                  <a:extLst>
                    <a:ext uri="{9D8B030D-6E8A-4147-A177-3AD203B41FA5}">
                      <a16:colId xmlns:a16="http://schemas.microsoft.com/office/drawing/2014/main" val="3202758147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3550171054"/>
                    </a:ext>
                  </a:extLst>
                </a:gridCol>
                <a:gridCol w="1829239">
                  <a:extLst>
                    <a:ext uri="{9D8B030D-6E8A-4147-A177-3AD203B41FA5}">
                      <a16:colId xmlns:a16="http://schemas.microsoft.com/office/drawing/2014/main" val="4093280568"/>
                    </a:ext>
                  </a:extLst>
                </a:gridCol>
              </a:tblGrid>
              <a:tr h="225689">
                <a:tc gridSpan="4">
                  <a:txBody>
                    <a:bodyPr/>
                    <a:lstStyle/>
                    <a:p>
                      <a:r>
                        <a:rPr lang="en-GB" sz="1200"/>
                        <a:t>Human Geography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45386"/>
                  </a:ext>
                </a:extLst>
              </a:tr>
              <a:tr h="225689">
                <a:tc gridSpan="4">
                  <a:txBody>
                    <a:bodyPr/>
                    <a:lstStyle/>
                    <a:p>
                      <a:pPr algn="l"/>
                      <a:r>
                        <a:rPr lang="en-GB" sz="1200" b="0">
                          <a:latin typeface="+mn-lt"/>
                        </a:rPr>
                        <a:t>How humans have changed and affected</a:t>
                      </a:r>
                      <a:r>
                        <a:rPr lang="en-GB" sz="1200" b="0" baseline="0">
                          <a:latin typeface="+mn-lt"/>
                        </a:rPr>
                        <a:t> the land</a:t>
                      </a:r>
                      <a:endParaRPr lang="en-GB" sz="1200" b="0">
                        <a:latin typeface="+mn-lt"/>
                      </a:endParaRPr>
                    </a:p>
                  </a:txBody>
                  <a:tcPr>
                    <a:solidFill>
                      <a:srgbClr val="FF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F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895109"/>
                  </a:ext>
                </a:extLst>
              </a:tr>
              <a:tr h="677068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1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Landmarks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York Minster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Ribblehead Viaduct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Humber</a:t>
                      </a:r>
                      <a:r>
                        <a:rPr lang="en-GB" sz="1200" b="0" baseline="0"/>
                        <a:t> Bridge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baseline="0"/>
                        <a:t>Whitby Abbey </a:t>
                      </a:r>
                      <a:endParaRPr lang="en-GB" sz="1200" b="0"/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65861"/>
                  </a:ext>
                </a:extLst>
              </a:tr>
              <a:tr h="376149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2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Economy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/>
                        <a:t>Agriculture</a:t>
                      </a:r>
                      <a:r>
                        <a:rPr lang="en-GB" sz="1200" b="0" baseline="0" dirty="0"/>
                        <a:t> (livestock)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baseline="0" dirty="0"/>
                        <a:t>Tourism</a:t>
                      </a:r>
                      <a:endParaRPr lang="en-GB" sz="1200" b="0" dirty="0"/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/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550023"/>
                  </a:ext>
                </a:extLst>
              </a:tr>
              <a:tr h="376149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3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Art &amp; culture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/>
                        <a:t>Museums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/>
                        <a:t>Heritage sites 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966704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CC83FD7-86BE-0487-D6A3-B5DD93600379}"/>
              </a:ext>
            </a:extLst>
          </p:cNvPr>
          <p:cNvGraphicFramePr>
            <a:graphicFrameLocks noGrp="1"/>
          </p:cNvGraphicFramePr>
          <p:nvPr/>
        </p:nvGraphicFramePr>
        <p:xfrm>
          <a:off x="204129" y="4657856"/>
          <a:ext cx="5950080" cy="21857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9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823">
                  <a:extLst>
                    <a:ext uri="{9D8B030D-6E8A-4147-A177-3AD203B41FA5}">
                      <a16:colId xmlns:a16="http://schemas.microsoft.com/office/drawing/2014/main" val="988885623"/>
                    </a:ext>
                  </a:extLst>
                </a:gridCol>
                <a:gridCol w="3726146">
                  <a:extLst>
                    <a:ext uri="{9D8B030D-6E8A-4147-A177-3AD203B41FA5}">
                      <a16:colId xmlns:a16="http://schemas.microsoft.com/office/drawing/2014/main" val="2777353988"/>
                    </a:ext>
                  </a:extLst>
                </a:gridCol>
              </a:tblGrid>
              <a:tr h="345703"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Vocabulary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703"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Economy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How</a:t>
                      </a:r>
                      <a:r>
                        <a:rPr lang="en-GB" sz="1200" baseline="0" dirty="0">
                          <a:solidFill>
                            <a:schemeClr val="tx1"/>
                          </a:solidFill>
                        </a:rPr>
                        <a:t> money is made and used in a country or region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3022"/>
                  </a:ext>
                </a:extLst>
              </a:tr>
              <a:tr h="345703"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Agriculture</a:t>
                      </a: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Growing crops or keeping animals for food and materials</a:t>
                      </a: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94672"/>
                  </a:ext>
                </a:extLst>
              </a:tr>
              <a:tr h="345703"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3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National park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A</a:t>
                      </a:r>
                      <a:r>
                        <a:rPr lang="en-GB" sz="1200" baseline="0"/>
                        <a:t> protected area of land</a:t>
                      </a:r>
                      <a:endParaRPr lang="en-GB" sz="1200"/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486394"/>
                  </a:ext>
                </a:extLst>
              </a:tr>
              <a:tr h="345703"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Culture</a:t>
                      </a: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A ‘way of life’ – how</a:t>
                      </a:r>
                      <a:r>
                        <a:rPr lang="en-GB" sz="1200" baseline="0">
                          <a:solidFill>
                            <a:schemeClr val="tx1"/>
                          </a:solidFill>
                        </a:rPr>
                        <a:t> people do things</a:t>
                      </a:r>
                      <a:endParaRPr lang="en-GB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599172"/>
                  </a:ext>
                </a:extLst>
              </a:tr>
              <a:tr h="345703"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5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Heritage site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A place of historical</a:t>
                      </a:r>
                      <a:r>
                        <a:rPr lang="en-GB" sz="1200" baseline="0" dirty="0"/>
                        <a:t> importance</a:t>
                      </a:r>
                      <a:endParaRPr lang="en-GB" sz="1200" dirty="0"/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56652"/>
                  </a:ext>
                </a:extLst>
              </a:tr>
            </a:tbl>
          </a:graphicData>
        </a:graphic>
      </p:graphicFrame>
      <p:pic>
        <p:nvPicPr>
          <p:cNvPr id="17" name="Picture 2" descr="England Geography 2">
            <a:extLst>
              <a:ext uri="{FF2B5EF4-FFF2-40B4-BE49-F238E27FC236}">
                <a16:creationId xmlns:a16="http://schemas.microsoft.com/office/drawing/2014/main" id="{3DCC9236-4EB7-4E0E-35F4-98470AE97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55" y="2098632"/>
            <a:ext cx="2441975" cy="25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18625D5-956C-A1EA-24CC-848B3B3D8CBD}"/>
              </a:ext>
            </a:extLst>
          </p:cNvPr>
          <p:cNvSpPr/>
          <p:nvPr/>
        </p:nvSpPr>
        <p:spPr>
          <a:xfrm rot="543685">
            <a:off x="1528694" y="2659680"/>
            <a:ext cx="909403" cy="5385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No-deal Brexit 'could wipe out sheep farming in NI' - BBC News">
            <a:extLst>
              <a:ext uri="{FF2B5EF4-FFF2-40B4-BE49-F238E27FC236}">
                <a16:creationId xmlns:a16="http://schemas.microsoft.com/office/drawing/2014/main" id="{C1E31295-2CBA-25D5-16DC-3673E840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6791"/>
          <a:stretch/>
        </p:blipFill>
        <p:spPr bwMode="auto">
          <a:xfrm>
            <a:off x="10612961" y="5908887"/>
            <a:ext cx="1163924" cy="78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ountains Abbey – The Inn at Stainley">
            <a:extLst>
              <a:ext uri="{FF2B5EF4-FFF2-40B4-BE49-F238E27FC236}">
                <a16:creationId xmlns:a16="http://schemas.microsoft.com/office/drawing/2014/main" id="{D9E48786-BC17-492C-E8F6-E8561A008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961" y="5127927"/>
            <a:ext cx="1129246" cy="70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D0F4DFA-AB34-C5A6-DF6D-9D2A1DBA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533" y="153481"/>
            <a:ext cx="2540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 descr="Abstract Vector Landscape Nature Or Outdoor Mountain View Silhouette Stock  Illustration - Download Image Now - iStock">
            <a:extLst>
              <a:ext uri="{FF2B5EF4-FFF2-40B4-BE49-F238E27FC236}">
                <a16:creationId xmlns:a16="http://schemas.microsoft.com/office/drawing/2014/main" id="{044D0527-CE7C-71DC-89A8-A5C66F807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9"/>
          <a:stretch>
            <a:fillRect/>
          </a:stretch>
        </p:blipFill>
        <p:spPr bwMode="auto">
          <a:xfrm>
            <a:off x="11343126" y="489774"/>
            <a:ext cx="6588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land use Icon - Free PNG &amp; SVG 2885149 - Noun Project">
            <a:extLst>
              <a:ext uri="{FF2B5EF4-FFF2-40B4-BE49-F238E27FC236}">
                <a16:creationId xmlns:a16="http://schemas.microsoft.com/office/drawing/2014/main" id="{E55BE5C4-319E-0D82-AFA6-3324D874902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0415" y="135092"/>
            <a:ext cx="336676" cy="33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 descr="St Margaret's Lee CE Primary School - Geography">
            <a:extLst>
              <a:ext uri="{FF2B5EF4-FFF2-40B4-BE49-F238E27FC236}">
                <a16:creationId xmlns:a16="http://schemas.microsoft.com/office/drawing/2014/main" id="{260BF7C1-4F5F-26F5-C1B6-D016E147878D}"/>
              </a:ext>
            </a:extLst>
          </p:cNvPr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9" t="47927" r="1424" b="26896"/>
          <a:stretch/>
        </p:blipFill>
        <p:spPr bwMode="auto">
          <a:xfrm>
            <a:off x="11021769" y="533104"/>
            <a:ext cx="370221" cy="323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830BF-7FBB-8E7B-8060-3F8D4CFABF9C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027" y="484255"/>
            <a:ext cx="463371" cy="3972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8" descr="Best walks in the North York Moors National Park - Countryfile.com">
            <a:extLst>
              <a:ext uri="{FF2B5EF4-FFF2-40B4-BE49-F238E27FC236}">
                <a16:creationId xmlns:a16="http://schemas.microsoft.com/office/drawing/2014/main" id="{7CB02AF3-7233-E119-9761-82F3DAB6B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56" y="2747627"/>
            <a:ext cx="1116562" cy="74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iver Ouse | river, northern England, United Kingdom | Britannica">
            <a:extLst>
              <a:ext uri="{FF2B5EF4-FFF2-40B4-BE49-F238E27FC236}">
                <a16:creationId xmlns:a16="http://schemas.microsoft.com/office/drawing/2014/main" id="{5C05D57C-1C23-F3A4-D977-6368D52B0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848" y="1131551"/>
            <a:ext cx="1149299" cy="66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6A1054-1A7C-FD4C-B913-A3C77F3E7A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2961" y="3653116"/>
            <a:ext cx="1088543" cy="724136"/>
          </a:xfrm>
          <a:prstGeom prst="rect">
            <a:avLst/>
          </a:prstGeom>
        </p:spPr>
      </p:pic>
      <p:pic>
        <p:nvPicPr>
          <p:cNvPr id="4" name="Picture 2" descr="Yorkshire Coast - Wikipedia">
            <a:extLst>
              <a:ext uri="{FF2B5EF4-FFF2-40B4-BE49-F238E27FC236}">
                <a16:creationId xmlns:a16="http://schemas.microsoft.com/office/drawing/2014/main" id="{AC66F37D-08CC-424F-1AB8-6F8C38B48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502" y="1878123"/>
            <a:ext cx="1116562" cy="73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ymbols In A Map Key Maps For The Classroom">
            <a:extLst>
              <a:ext uri="{FF2B5EF4-FFF2-40B4-BE49-F238E27FC236}">
                <a16:creationId xmlns:a16="http://schemas.microsoft.com/office/drawing/2014/main" id="{D428B251-E5CC-E983-0E88-672276C4F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79169" r="61400" b="2436"/>
          <a:stretch>
            <a:fillRect/>
          </a:stretch>
        </p:blipFill>
        <p:spPr bwMode="auto">
          <a:xfrm>
            <a:off x="5192166" y="1569943"/>
            <a:ext cx="449131" cy="45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ymbols In A Map Key Maps For The Classroom">
            <a:extLst>
              <a:ext uri="{FF2B5EF4-FFF2-40B4-BE49-F238E27FC236}">
                <a16:creationId xmlns:a16="http://schemas.microsoft.com/office/drawing/2014/main" id="{E99FD65E-925C-BFB5-81AC-6A3A36E75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2" t="36000" r="22365" b="45200"/>
          <a:stretch>
            <a:fillRect/>
          </a:stretch>
        </p:blipFill>
        <p:spPr bwMode="auto">
          <a:xfrm>
            <a:off x="5183976" y="2849892"/>
            <a:ext cx="457321" cy="45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S Map Symbols Explained | MapServe®">
            <a:extLst>
              <a:ext uri="{FF2B5EF4-FFF2-40B4-BE49-F238E27FC236}">
                <a16:creationId xmlns:a16="http://schemas.microsoft.com/office/drawing/2014/main" id="{20E2B209-347F-558B-986D-E48A06397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7" t="18340" r="37742" b="14655"/>
          <a:stretch>
            <a:fillRect/>
          </a:stretch>
        </p:blipFill>
        <p:spPr bwMode="auto">
          <a:xfrm>
            <a:off x="5241186" y="3552485"/>
            <a:ext cx="342900" cy="36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OS Map Symbols Explained | MapServe®">
            <a:extLst>
              <a:ext uri="{FF2B5EF4-FFF2-40B4-BE49-F238E27FC236}">
                <a16:creationId xmlns:a16="http://schemas.microsoft.com/office/drawing/2014/main" id="{36DB2697-6B6D-30A2-6CD3-6200E1289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4" t="69007" r="4770" b="3811"/>
          <a:stretch>
            <a:fillRect/>
          </a:stretch>
        </p:blipFill>
        <p:spPr bwMode="auto">
          <a:xfrm>
            <a:off x="4748823" y="4287217"/>
            <a:ext cx="1327625" cy="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s Map Symbols Poster">
            <a:extLst>
              <a:ext uri="{FF2B5EF4-FFF2-40B4-BE49-F238E27FC236}">
                <a16:creationId xmlns:a16="http://schemas.microsoft.com/office/drawing/2014/main" id="{491BEF51-B5D4-E8F2-D175-381F0A1B4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1" t="34028" r="38614" b="59936"/>
          <a:stretch>
            <a:fillRect/>
          </a:stretch>
        </p:blipFill>
        <p:spPr bwMode="auto">
          <a:xfrm>
            <a:off x="5241186" y="938420"/>
            <a:ext cx="361734" cy="41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74C9F9-D5E9-F161-CCDF-72266880039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37811" t="15672" r="35918" b="1798"/>
          <a:stretch>
            <a:fillRect/>
          </a:stretch>
        </p:blipFill>
        <p:spPr>
          <a:xfrm>
            <a:off x="5192166" y="2151113"/>
            <a:ext cx="435385" cy="49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2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Table 67"/>
          <p:cNvGraphicFramePr>
            <a:graphicFrameLocks noGrp="1"/>
          </p:cNvGraphicFramePr>
          <p:nvPr/>
        </p:nvGraphicFramePr>
        <p:xfrm>
          <a:off x="3621055" y="517789"/>
          <a:ext cx="4023969" cy="16588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13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323">
                  <a:extLst>
                    <a:ext uri="{9D8B030D-6E8A-4147-A177-3AD203B41FA5}">
                      <a16:colId xmlns:a16="http://schemas.microsoft.com/office/drawing/2014/main" val="988885623"/>
                    </a:ext>
                  </a:extLst>
                </a:gridCol>
                <a:gridCol w="1341323">
                  <a:extLst>
                    <a:ext uri="{9D8B030D-6E8A-4147-A177-3AD203B41FA5}">
                      <a16:colId xmlns:a16="http://schemas.microsoft.com/office/drawing/2014/main" val="2777353988"/>
                    </a:ext>
                  </a:extLst>
                </a:gridCol>
              </a:tblGrid>
              <a:tr h="295327"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Major Cities in Brandenburg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483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023022"/>
                  </a:ext>
                </a:extLst>
              </a:tr>
              <a:tr h="295327"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Berlin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Potsdam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Frankfurt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2326474"/>
                  </a:ext>
                </a:extLst>
              </a:tr>
              <a:tr h="793829">
                <a:tc>
                  <a:txBody>
                    <a:bodyPr/>
                    <a:lstStyle/>
                    <a:p>
                      <a:pPr algn="l"/>
                      <a:endParaRPr lang="en-GB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672525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5734" y="453478"/>
          <a:ext cx="3339833" cy="3303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338">
                  <a:extLst>
                    <a:ext uri="{9D8B030D-6E8A-4147-A177-3AD203B41FA5}">
                      <a16:colId xmlns:a16="http://schemas.microsoft.com/office/drawing/2014/main" val="988885623"/>
                    </a:ext>
                  </a:extLst>
                </a:gridCol>
                <a:gridCol w="1673428">
                  <a:extLst>
                    <a:ext uri="{9D8B030D-6E8A-4147-A177-3AD203B41FA5}">
                      <a16:colId xmlns:a16="http://schemas.microsoft.com/office/drawing/2014/main" val="2777353988"/>
                    </a:ext>
                  </a:extLst>
                </a:gridCol>
              </a:tblGrid>
              <a:tr h="332335"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/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363">
                <a:tc gridSpan="3"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4006134"/>
                  </a:ext>
                </a:extLst>
              </a:tr>
              <a:tr h="255848">
                <a:tc>
                  <a:txBody>
                    <a:bodyPr/>
                    <a:lstStyle/>
                    <a:p>
                      <a:pPr algn="ctr"/>
                      <a:r>
                        <a:rPr lang="en-GB" sz="120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Continent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>
                          <a:solidFill>
                            <a:schemeClr val="tx1"/>
                          </a:solidFill>
                        </a:rPr>
                        <a:t>Europe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023022"/>
                  </a:ext>
                </a:extLst>
              </a:tr>
              <a:tr h="25584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Capital city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Berlin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43429344"/>
                  </a:ext>
                </a:extLst>
              </a:tr>
              <a:tr h="25584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Time Zone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GMT +2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1740304"/>
                  </a:ext>
                </a:extLst>
              </a:tr>
              <a:tr h="255848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Climate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Temperate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50608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35735" y="125926"/>
          <a:ext cx="1185357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97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Year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/>
                        <a:t>Summer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Geography – </a:t>
                      </a:r>
                      <a:r>
                        <a:rPr lang="en-GB" sz="1600" baseline="0" dirty="0"/>
                        <a:t>What are the similarities and differences between Yorkshire and the Humber and Brandenburg?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23913" y="3803789"/>
          <a:ext cx="3339833" cy="28468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7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813">
                  <a:extLst>
                    <a:ext uri="{9D8B030D-6E8A-4147-A177-3AD203B41FA5}">
                      <a16:colId xmlns:a16="http://schemas.microsoft.com/office/drawing/2014/main" val="988885623"/>
                    </a:ext>
                  </a:extLst>
                </a:gridCol>
                <a:gridCol w="1654317">
                  <a:extLst>
                    <a:ext uri="{9D8B030D-6E8A-4147-A177-3AD203B41FA5}">
                      <a16:colId xmlns:a16="http://schemas.microsoft.com/office/drawing/2014/main" val="2777353988"/>
                    </a:ext>
                  </a:extLst>
                </a:gridCol>
              </a:tblGrid>
              <a:tr h="265673"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/>
                        <a:t>Brandenburg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673"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6.3 million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023022"/>
                  </a:ext>
                </a:extLst>
              </a:tr>
              <a:tr h="2298163">
                <a:tc gridSpan="3">
                  <a:txBody>
                    <a:bodyPr/>
                    <a:lstStyle/>
                    <a:p>
                      <a:pPr algn="l"/>
                      <a:endParaRPr lang="en-GB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GB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042559"/>
                  </a:ext>
                </a:extLst>
              </a:tr>
            </a:tbl>
          </a:graphicData>
        </a:graphic>
      </p:graphicFrame>
      <p:pic>
        <p:nvPicPr>
          <p:cNvPr id="1028" name="Picture 4" descr="Berlin 2019 - LONGINES GLOBAL CHAMPIONS TO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99" y="1443465"/>
            <a:ext cx="1157347" cy="66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xplore Frankfurt with a Rental Car| Van Hire | Buchbinder Rent-a-Ca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/>
          <a:stretch/>
        </p:blipFill>
        <p:spPr bwMode="auto">
          <a:xfrm>
            <a:off x="6336264" y="1432048"/>
            <a:ext cx="1294094" cy="67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vel-Park-Lake-Babelsberg-Downtown-Potsdam-Gre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61" y="1433998"/>
            <a:ext cx="1057274" cy="70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62" y="819199"/>
            <a:ext cx="2258122" cy="1728256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7821570" y="523276"/>
          <a:ext cx="4275082" cy="322882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0880">
                  <a:extLst>
                    <a:ext uri="{9D8B030D-6E8A-4147-A177-3AD203B41FA5}">
                      <a16:colId xmlns:a16="http://schemas.microsoft.com/office/drawing/2014/main" val="291432951"/>
                    </a:ext>
                  </a:extLst>
                </a:gridCol>
                <a:gridCol w="985198">
                  <a:extLst>
                    <a:ext uri="{9D8B030D-6E8A-4147-A177-3AD203B41FA5}">
                      <a16:colId xmlns:a16="http://schemas.microsoft.com/office/drawing/2014/main" val="3202758147"/>
                    </a:ext>
                  </a:extLst>
                </a:gridCol>
                <a:gridCol w="1433015">
                  <a:extLst>
                    <a:ext uri="{9D8B030D-6E8A-4147-A177-3AD203B41FA5}">
                      <a16:colId xmlns:a16="http://schemas.microsoft.com/office/drawing/2014/main" val="3550171054"/>
                    </a:ext>
                  </a:extLst>
                </a:gridCol>
                <a:gridCol w="1505989">
                  <a:extLst>
                    <a:ext uri="{9D8B030D-6E8A-4147-A177-3AD203B41FA5}">
                      <a16:colId xmlns:a16="http://schemas.microsoft.com/office/drawing/2014/main" val="4093280568"/>
                    </a:ext>
                  </a:extLst>
                </a:gridCol>
              </a:tblGrid>
              <a:tr h="261188">
                <a:tc gridSpan="4">
                  <a:txBody>
                    <a:bodyPr/>
                    <a:lstStyle/>
                    <a:p>
                      <a:r>
                        <a:rPr lang="en-GB" sz="1200"/>
                        <a:t>Physical Geography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45386"/>
                  </a:ext>
                </a:extLst>
              </a:tr>
              <a:tr h="2611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/>
                        <a:t>Landforms created by Earth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895109"/>
                  </a:ext>
                </a:extLst>
              </a:tr>
              <a:tr h="787028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Rivers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/>
                        <a:t>River Spree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665861"/>
                  </a:ext>
                </a:extLst>
              </a:tr>
              <a:tr h="946580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Lakes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Lake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Over</a:t>
                      </a:r>
                      <a:r>
                        <a:rPr lang="en-GB" sz="1200" b="0" baseline="0" dirty="0"/>
                        <a:t> 3,000 lakes</a:t>
                      </a:r>
                      <a:endParaRPr lang="en-GB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3550023"/>
                  </a:ext>
                </a:extLst>
              </a:tr>
              <a:tr h="946580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Forests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/>
                        <a:t>Pine</a:t>
                      </a:r>
                      <a:r>
                        <a:rPr lang="en-GB" sz="1200" b="0" baseline="0"/>
                        <a:t> tree forests</a:t>
                      </a:r>
                      <a:endParaRPr lang="en-GB" sz="1200" b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384032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6637" y="1136279"/>
            <a:ext cx="1108803" cy="674557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621054" y="3818124"/>
          <a:ext cx="8455530" cy="28168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93993">
                  <a:extLst>
                    <a:ext uri="{9D8B030D-6E8A-4147-A177-3AD203B41FA5}">
                      <a16:colId xmlns:a16="http://schemas.microsoft.com/office/drawing/2014/main" val="291432951"/>
                    </a:ext>
                  </a:extLst>
                </a:gridCol>
                <a:gridCol w="1464430">
                  <a:extLst>
                    <a:ext uri="{9D8B030D-6E8A-4147-A177-3AD203B41FA5}">
                      <a16:colId xmlns:a16="http://schemas.microsoft.com/office/drawing/2014/main" val="3202758147"/>
                    </a:ext>
                  </a:extLst>
                </a:gridCol>
                <a:gridCol w="2098431">
                  <a:extLst>
                    <a:ext uri="{9D8B030D-6E8A-4147-A177-3AD203B41FA5}">
                      <a16:colId xmlns:a16="http://schemas.microsoft.com/office/drawing/2014/main" val="3550171054"/>
                    </a:ext>
                  </a:extLst>
                </a:gridCol>
                <a:gridCol w="4198676">
                  <a:extLst>
                    <a:ext uri="{9D8B030D-6E8A-4147-A177-3AD203B41FA5}">
                      <a16:colId xmlns:a16="http://schemas.microsoft.com/office/drawing/2014/main" val="4093280568"/>
                    </a:ext>
                  </a:extLst>
                </a:gridCol>
              </a:tblGrid>
              <a:tr h="273492">
                <a:tc gridSpan="4">
                  <a:txBody>
                    <a:bodyPr/>
                    <a:lstStyle/>
                    <a:p>
                      <a:r>
                        <a:rPr lang="en-GB" sz="1200" dirty="0"/>
                        <a:t>Human Geography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945386"/>
                  </a:ext>
                </a:extLst>
              </a:tr>
              <a:tr h="273492">
                <a:tc gridSpan="4">
                  <a:txBody>
                    <a:bodyPr/>
                    <a:lstStyle/>
                    <a:p>
                      <a:pPr algn="l"/>
                      <a:r>
                        <a:rPr lang="en-GB" sz="1200" b="0">
                          <a:latin typeface="+mn-lt"/>
                        </a:rPr>
                        <a:t>How humans have changed and affected</a:t>
                      </a:r>
                      <a:r>
                        <a:rPr lang="en-GB" sz="1200" b="0" baseline="0">
                          <a:latin typeface="+mn-lt"/>
                        </a:rPr>
                        <a:t> the land.</a:t>
                      </a:r>
                      <a:endParaRPr lang="en-GB" sz="1200" b="0">
                        <a:latin typeface="+mn-lt"/>
                      </a:endParaRPr>
                    </a:p>
                  </a:txBody>
                  <a:tcPr>
                    <a:solidFill>
                      <a:srgbClr val="FF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>
                    <a:solidFill>
                      <a:srgbClr val="FFCD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895109"/>
                  </a:ext>
                </a:extLst>
              </a:tr>
              <a:tr h="666046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1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Landmarks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/>
                        <a:t>Reichstag building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/>
                        <a:t>Brandenburg Gate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/>
                        <a:t>Berlin Victory Column</a:t>
                      </a:r>
                      <a:endParaRPr lang="en-GB" sz="1200" b="0" dirty="0">
                        <a:highlight>
                          <a:srgbClr val="FFFF00"/>
                        </a:highlight>
                      </a:endParaRP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665861"/>
                  </a:ext>
                </a:extLst>
              </a:tr>
              <a:tr h="801072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2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Economy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Agriculture (crops)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/>
                        <a:t>Tourism</a:t>
                      </a:r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anchor="ctr"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550023"/>
                  </a:ext>
                </a:extLst>
              </a:tr>
              <a:tr h="801072">
                <a:tc>
                  <a:txBody>
                    <a:bodyPr/>
                    <a:lstStyle/>
                    <a:p>
                      <a:pPr algn="ctr"/>
                      <a:r>
                        <a:rPr lang="en-GB" sz="1200" b="0"/>
                        <a:t>3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Art &amp; culture</a:t>
                      </a:r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dirty="0"/>
                        <a:t>East</a:t>
                      </a:r>
                      <a:r>
                        <a:rPr lang="en-GB" sz="1200" b="0" baseline="0" dirty="0"/>
                        <a:t> Side Gallery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="0" baseline="0" dirty="0"/>
                        <a:t>Holocaust Memorial</a:t>
                      </a:r>
                      <a:endParaRPr lang="en-GB" sz="1200" b="0" dirty="0"/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0" dirty="0"/>
                    </a:p>
                  </a:txBody>
                  <a:tcPr anchor="ctr"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966704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3621055" y="2289956"/>
          <a:ext cx="4009303" cy="1463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9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9329">
                  <a:extLst>
                    <a:ext uri="{9D8B030D-6E8A-4147-A177-3AD203B41FA5}">
                      <a16:colId xmlns:a16="http://schemas.microsoft.com/office/drawing/2014/main" val="988885623"/>
                    </a:ext>
                  </a:extLst>
                </a:gridCol>
                <a:gridCol w="2820614">
                  <a:extLst>
                    <a:ext uri="{9D8B030D-6E8A-4147-A177-3AD203B41FA5}">
                      <a16:colId xmlns:a16="http://schemas.microsoft.com/office/drawing/2014/main" val="2777353988"/>
                    </a:ext>
                  </a:extLst>
                </a:gridCol>
              </a:tblGrid>
              <a:tr h="210348">
                <a:tc gridSpan="3"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Vocabulary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032"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1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>
                          <a:solidFill>
                            <a:schemeClr val="tx1"/>
                          </a:solidFill>
                        </a:rPr>
                        <a:t>GMT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dirty="0"/>
                        <a:t>Greenwich</a:t>
                      </a:r>
                      <a:r>
                        <a:rPr lang="en-GB" sz="1200" b="0" baseline="0" dirty="0"/>
                        <a:t> Mean Time – the time in London</a:t>
                      </a:r>
                      <a:endParaRPr lang="en-GB" sz="1200" b="0" dirty="0"/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23022"/>
                  </a:ext>
                </a:extLst>
              </a:tr>
              <a:tr h="231032">
                <a:tc>
                  <a:txBody>
                    <a:bodyPr/>
                    <a:lstStyle/>
                    <a:p>
                      <a:pPr algn="l"/>
                      <a:r>
                        <a:rPr lang="en-GB" sz="1200"/>
                        <a:t>2</a:t>
                      </a: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The number of inhabitants in a particular place</a:t>
                      </a:r>
                    </a:p>
                  </a:txBody>
                  <a:tcPr anchor="ctr">
                    <a:solidFill>
                      <a:srgbClr val="ECD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694672"/>
                  </a:ext>
                </a:extLst>
              </a:tr>
              <a:tr h="177057"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3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</a:rPr>
                        <a:t>Tourism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dirty="0"/>
                        <a:t>holidays and visits to places of interest</a:t>
                      </a:r>
                    </a:p>
                  </a:txBody>
                  <a:tcPr anchor="ctr">
                    <a:solidFill>
                      <a:srgbClr val="DCC5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904555"/>
                  </a:ext>
                </a:extLst>
              </a:tr>
            </a:tbl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t="8828" b="17177"/>
          <a:stretch/>
        </p:blipFill>
        <p:spPr>
          <a:xfrm>
            <a:off x="9630319" y="4420187"/>
            <a:ext cx="1091748" cy="6104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9797" y="5900811"/>
            <a:ext cx="1091748" cy="724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/>
          <a:srcRect l="29958"/>
          <a:stretch/>
        </p:blipFill>
        <p:spPr>
          <a:xfrm>
            <a:off x="8599797" y="5067253"/>
            <a:ext cx="1103185" cy="706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b="11958"/>
          <a:stretch/>
        </p:blipFill>
        <p:spPr>
          <a:xfrm>
            <a:off x="10837486" y="1957352"/>
            <a:ext cx="1067954" cy="7284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96637" y="2864525"/>
            <a:ext cx="1108803" cy="83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536" l="756" r="94427"/>
                    </a14:imgEffect>
                  </a14:imgLayer>
                </a14:imgProps>
              </a:ext>
            </a:extLst>
          </a:blip>
          <a:srcRect r="13358"/>
          <a:stretch/>
        </p:blipFill>
        <p:spPr>
          <a:xfrm>
            <a:off x="834686" y="4366269"/>
            <a:ext cx="1846481" cy="2267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89018" y="5646601"/>
            <a:ext cx="200453" cy="207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9018" y="5900811"/>
            <a:ext cx="211710" cy="1985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07361" y="5612039"/>
            <a:ext cx="992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Brandenburg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0311" y="5861575"/>
            <a:ext cx="548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Berlin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3399" y="137927"/>
            <a:ext cx="254000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51" name="Picture 3" descr="Abstract Vector Landscape Nature Or Outdoor Mountain View Silhouette Stock  Illustration - Download Image Now - iStock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189"/>
          <a:stretch>
            <a:fillRect/>
          </a:stretch>
        </p:blipFill>
        <p:spPr bwMode="auto">
          <a:xfrm>
            <a:off x="11437839" y="457256"/>
            <a:ext cx="65881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land use Icon - Free PNG &amp; SVG 2885149 - Noun Project">
            <a:extLst>
              <a:ext uri="{FF2B5EF4-FFF2-40B4-BE49-F238E27FC236}">
                <a16:creationId xmlns:a16="http://schemas.microsoft.com/office/drawing/2014/main" id="{FBE94353-C089-458C-ABA1-D4386E2A84C7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908" y="125926"/>
            <a:ext cx="336676" cy="334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St Margaret's Lee CE Primary School - Geography">
            <a:extLst>
              <a:ext uri="{FF2B5EF4-FFF2-40B4-BE49-F238E27FC236}">
                <a16:creationId xmlns:a16="http://schemas.microsoft.com/office/drawing/2014/main" id="{8F1489E7-87D8-4295-A927-C27B52C1591B}"/>
              </a:ext>
            </a:extLst>
          </p:cNvPr>
          <p:cNvPicPr/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9" t="47927" r="1424" b="26896"/>
          <a:stretch/>
        </p:blipFill>
        <p:spPr bwMode="auto">
          <a:xfrm>
            <a:off x="11014031" y="508588"/>
            <a:ext cx="370221" cy="323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4A499-22F0-8C14-B729-4507CFD3808F}"/>
              </a:ext>
            </a:extLst>
          </p:cNvPr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866" y="455075"/>
            <a:ext cx="463371" cy="39725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4E8209-4A33-D24E-02B5-74E8E267059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523866" y="5854478"/>
            <a:ext cx="1091748" cy="72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E3DD5-E856-25C9-2E40-C64B62DFF81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18929" y="4404990"/>
            <a:ext cx="1404980" cy="6256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B22A24-EB21-F9BE-64E1-F96CE3E2E19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28477" y="4412588"/>
            <a:ext cx="1163965" cy="610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CC1325-BCCB-A928-D24B-4E761D3F0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60605" y="5074018"/>
            <a:ext cx="945225" cy="7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25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08CD124E2FCD4E933D01DF67C291D4" ma:contentTypeVersion="17" ma:contentTypeDescription="Create a new document." ma:contentTypeScope="" ma:versionID="30492fc2b898c9dd7a5c0db248eabe1d">
  <xsd:schema xmlns:xsd="http://www.w3.org/2001/XMLSchema" xmlns:xs="http://www.w3.org/2001/XMLSchema" xmlns:p="http://schemas.microsoft.com/office/2006/metadata/properties" xmlns:ns2="2829ff97-a773-47b9-a499-8dd7f2fe6995" xmlns:ns3="ee748943-8599-4a79-8021-ccf249d7731f" targetNamespace="http://schemas.microsoft.com/office/2006/metadata/properties" ma:root="true" ma:fieldsID="19f9eb0bab5b88a90dac127528769f4d" ns2:_="" ns3:_="">
    <xsd:import namespace="2829ff97-a773-47b9-a499-8dd7f2fe6995"/>
    <xsd:import namespace="ee748943-8599-4a79-8021-ccf249d7731f"/>
    <xsd:element name="properties">
      <xsd:complexType>
        <xsd:sequence>
          <xsd:element name="documentManagement">
            <xsd:complexType>
              <xsd:all>
                <xsd:element ref="ns2:CloudMigratorOriginId" minOccurs="0"/>
                <xsd:element ref="ns2:FileHash" minOccurs="0"/>
                <xsd:element ref="ns2:CloudMigratorVersion" minOccurs="0"/>
                <xsd:element ref="ns2:UniqueSourceRe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29ff97-a773-47b9-a499-8dd7f2fe6995" elementFormDefault="qualified">
    <xsd:import namespace="http://schemas.microsoft.com/office/2006/documentManagement/types"/>
    <xsd:import namespace="http://schemas.microsoft.com/office/infopath/2007/PartnerControls"/>
    <xsd:element name="CloudMigratorOriginId" ma:index="8" nillable="true" ma:displayName="CloudMigratorOriginId" ma:description="" ma:internalName="CloudMigratorOriginId">
      <xsd:simpleType>
        <xsd:restriction base="dms:Note">
          <xsd:maxLength value="255"/>
        </xsd:restriction>
      </xsd:simpleType>
    </xsd:element>
    <xsd:element name="FileHash" ma:index="9" nillable="true" ma:displayName="FileHash" ma:description="" ma:internalName="FileHash">
      <xsd:simpleType>
        <xsd:restriction base="dms:Note">
          <xsd:maxLength value="255"/>
        </xsd:restriction>
      </xsd:simpleType>
    </xsd:element>
    <xsd:element name="CloudMigratorVersion" ma:index="10" nillable="true" ma:displayName="CloudMigratorVersion" ma:description="" ma:internalName="CloudMigratorVersion">
      <xsd:simpleType>
        <xsd:restriction base="dms:Note">
          <xsd:maxLength value="255"/>
        </xsd:restriction>
      </xsd:simpleType>
    </xsd:element>
    <xsd:element name="UniqueSourceRef" ma:index="11" nillable="true" ma:displayName="UniqueSourceRef" ma:description="" ma:internalName="UniqueSourceRef">
      <xsd:simpleType>
        <xsd:restriction base="dms:Note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8c875e-5db9-4426-a610-6c63522e71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748943-8599-4a79-8021-ccf249d7731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f093b69-773d-48ab-8606-d8b2c54f8be0}" ma:internalName="TaxCatchAll" ma:showField="CatchAllData" ma:web="ee748943-8599-4a79-8021-ccf249d773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oudMigratorVersion xmlns="2829ff97-a773-47b9-a499-8dd7f2fe6995" xsi:nil="true"/>
    <UniqueSourceRef xmlns="2829ff97-a773-47b9-a499-8dd7f2fe6995" xsi:nil="true"/>
    <FileHash xmlns="2829ff97-a773-47b9-a499-8dd7f2fe6995" xsi:nil="true"/>
    <CloudMigratorOriginId xmlns="2829ff97-a773-47b9-a499-8dd7f2fe6995" xsi:nil="true"/>
    <lcf76f155ced4ddcb4097134ff3c332f xmlns="2829ff97-a773-47b9-a499-8dd7f2fe6995">
      <Terms xmlns="http://schemas.microsoft.com/office/infopath/2007/PartnerControls"/>
    </lcf76f155ced4ddcb4097134ff3c332f>
    <TaxCatchAll xmlns="ee748943-8599-4a79-8021-ccf249d7731f" xsi:nil="true"/>
  </documentManagement>
</p:properties>
</file>

<file path=customXml/itemProps1.xml><?xml version="1.0" encoding="utf-8"?>
<ds:datastoreItem xmlns:ds="http://schemas.openxmlformats.org/officeDocument/2006/customXml" ds:itemID="{CFC87F9E-E5C3-49D1-99D3-D974575DFC84}"/>
</file>

<file path=customXml/itemProps2.xml><?xml version="1.0" encoding="utf-8"?>
<ds:datastoreItem xmlns:ds="http://schemas.openxmlformats.org/officeDocument/2006/customXml" ds:itemID="{E89474D0-12B2-43AE-84C9-64284E44C153}"/>
</file>

<file path=customXml/itemProps3.xml><?xml version="1.0" encoding="utf-8"?>
<ds:datastoreItem xmlns:ds="http://schemas.openxmlformats.org/officeDocument/2006/customXml" ds:itemID="{3C23DDB5-6CEE-42AD-8E59-2AE10ACC316D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1097</Words>
  <Application>Microsoft Office PowerPoint</Application>
  <PresentationFormat>Widescreen</PresentationFormat>
  <Paragraphs>343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Arial</vt:lpstr>
      <vt:lpstr>SassoonPrimaryInfant</vt:lpstr>
      <vt:lpstr>Twinkl Cursive Looped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OneIT Services and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Cottingham, Sean</dc:creator>
  <cp:lastModifiedBy>Cottingham, Sean</cp:lastModifiedBy>
  <cp:revision>1</cp:revision>
  <dcterms:created xsi:type="dcterms:W3CDTF">2026-03-02T14:01:43Z</dcterms:created>
  <dcterms:modified xsi:type="dcterms:W3CDTF">2026-03-02T14:02:29Z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0x010100BE08CD124E2FCD4E933D01DF67C291D4</vt:lpwstr>
  </property>
</Properties>
</file>